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44"/>
  </p:notesMasterIdLst>
  <p:handoutMasterIdLst>
    <p:handoutMasterId r:id="rId45"/>
  </p:handoutMasterIdLst>
  <p:sldIdLst>
    <p:sldId id="273" r:id="rId2"/>
    <p:sldId id="274" r:id="rId3"/>
    <p:sldId id="285" r:id="rId4"/>
    <p:sldId id="284" r:id="rId5"/>
    <p:sldId id="275" r:id="rId6"/>
    <p:sldId id="276" r:id="rId7"/>
    <p:sldId id="277" r:id="rId8"/>
    <p:sldId id="278" r:id="rId9"/>
    <p:sldId id="279" r:id="rId10"/>
    <p:sldId id="280" r:id="rId11"/>
    <p:sldId id="281" r:id="rId12"/>
    <p:sldId id="282" r:id="rId13"/>
    <p:sldId id="283" r:id="rId14"/>
    <p:sldId id="263" r:id="rId15"/>
    <p:sldId id="286" r:id="rId16"/>
    <p:sldId id="287" r:id="rId17"/>
    <p:sldId id="288" r:id="rId18"/>
    <p:sldId id="289" r:id="rId19"/>
    <p:sldId id="264" r:id="rId20"/>
    <p:sldId id="290" r:id="rId21"/>
    <p:sldId id="265" r:id="rId22"/>
    <p:sldId id="291" r:id="rId23"/>
    <p:sldId id="292" r:id="rId24"/>
    <p:sldId id="266" r:id="rId25"/>
    <p:sldId id="294" r:id="rId26"/>
    <p:sldId id="293" r:id="rId27"/>
    <p:sldId id="267" r:id="rId28"/>
    <p:sldId id="295" r:id="rId29"/>
    <p:sldId id="271" r:id="rId30"/>
    <p:sldId id="296" r:id="rId31"/>
    <p:sldId id="297" r:id="rId32"/>
    <p:sldId id="272" r:id="rId33"/>
    <p:sldId id="298" r:id="rId34"/>
    <p:sldId id="299" r:id="rId35"/>
    <p:sldId id="300" r:id="rId36"/>
    <p:sldId id="301" r:id="rId37"/>
    <p:sldId id="268" r:id="rId38"/>
    <p:sldId id="302" r:id="rId39"/>
    <p:sldId id="269" r:id="rId40"/>
    <p:sldId id="303" r:id="rId41"/>
    <p:sldId id="304" r:id="rId42"/>
    <p:sldId id="27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8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6484D4-C8F4-C343-9ACD-4461EDAECC2B}" type="datetimeFigureOut">
              <a:rPr lang="en-US" smtClean="0"/>
              <a:t>9/5/18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221CE5-1C8D-264A-AFB4-8ED76AB66704}" type="slidenum">
              <a:rPr lang="en-US" smtClean="0"/>
              <a:t>‹#›</a:t>
            </a:fld>
            <a:endParaRPr lang="en-US"/>
          </a:p>
        </p:txBody>
      </p:sp>
    </p:spTree>
    <p:extLst>
      <p:ext uri="{BB962C8B-B14F-4D97-AF65-F5344CB8AC3E}">
        <p14:creationId xmlns:p14="http://schemas.microsoft.com/office/powerpoint/2010/main" val="4221663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D7CF6B-ED6A-DA45-BFFC-508A36F6C82B}" type="datetimeFigureOut">
              <a:rPr lang="en-US" smtClean="0"/>
              <a:t>9/5/18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F7997-424E-E94F-97B7-261310F35D4F}" type="slidenum">
              <a:rPr lang="en-US" smtClean="0"/>
              <a:t>‹#›</a:t>
            </a:fld>
            <a:endParaRPr lang="en-US"/>
          </a:p>
        </p:txBody>
      </p:sp>
    </p:spTree>
    <p:extLst>
      <p:ext uri="{BB962C8B-B14F-4D97-AF65-F5344CB8AC3E}">
        <p14:creationId xmlns:p14="http://schemas.microsoft.com/office/powerpoint/2010/main" val="29341009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is running</a:t>
            </a:r>
            <a:r>
              <a:rPr lang="en-US" baseline="0" dirty="0" smtClean="0"/>
              <a:t> out as US land fill capacities fill up https://</a:t>
            </a:r>
            <a:r>
              <a:rPr lang="en-US" baseline="0" dirty="0" err="1" smtClean="0"/>
              <a:t>nrra.net</a:t>
            </a:r>
            <a:r>
              <a:rPr lang="en-US" baseline="0" dirty="0" smtClean="0"/>
              <a:t>/sweep/time-is-running-out-the-u-s-landfill-capacity-crisis/</a:t>
            </a:r>
            <a:endParaRPr lang="en-US" dirty="0"/>
          </a:p>
        </p:txBody>
      </p:sp>
      <p:sp>
        <p:nvSpPr>
          <p:cNvPr id="4" name="Slide Number Placeholder 3"/>
          <p:cNvSpPr>
            <a:spLocks noGrp="1"/>
          </p:cNvSpPr>
          <p:nvPr>
            <p:ph type="sldNum" sz="quarter" idx="10"/>
          </p:nvPr>
        </p:nvSpPr>
        <p:spPr/>
        <p:txBody>
          <a:bodyPr/>
          <a:lstStyle/>
          <a:p>
            <a:fld id="{B86F7997-424E-E94F-97B7-261310F35D4F}" type="slidenum">
              <a:rPr lang="en-US" smtClean="0"/>
              <a:t>2</a:t>
            </a:fld>
            <a:endParaRPr lang="en-US"/>
          </a:p>
        </p:txBody>
      </p:sp>
    </p:spTree>
    <p:extLst>
      <p:ext uri="{BB962C8B-B14F-4D97-AF65-F5344CB8AC3E}">
        <p14:creationId xmlns:p14="http://schemas.microsoft.com/office/powerpoint/2010/main" val="412259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www.washingtonpost.com</a:t>
            </a:r>
            <a:r>
              <a:rPr lang="en-US" dirty="0" smtClean="0"/>
              <a:t>/outlook/five-myths/five-myths-about-recycling/2018/04/20/9971de66-43e6-11e8-8569-26fda6b404c7_story.html?noredirect=</a:t>
            </a:r>
            <a:r>
              <a:rPr lang="en-US" dirty="0" err="1" smtClean="0"/>
              <a:t>on&amp;utm_term</a:t>
            </a:r>
            <a:r>
              <a:rPr lang="en-US" dirty="0" smtClean="0"/>
              <a:t>=.c0f4b35711f0</a:t>
            </a:r>
          </a:p>
          <a:p>
            <a:endParaRPr lang="en-US" dirty="0" smtClean="0"/>
          </a:p>
          <a:p>
            <a:r>
              <a:rPr lang="en-US" dirty="0" smtClean="0"/>
              <a:t>https://</a:t>
            </a:r>
            <a:r>
              <a:rPr lang="en-US" dirty="0" err="1" smtClean="0"/>
              <a:t>www.popularmechanics.com</a:t>
            </a:r>
            <a:r>
              <a:rPr lang="en-US" dirty="0" smtClean="0"/>
              <a:t>/science/environment/a3736/4290631/</a:t>
            </a:r>
          </a:p>
          <a:p>
            <a:endParaRPr lang="en-US" dirty="0" smtClean="0"/>
          </a:p>
          <a:p>
            <a:r>
              <a:rPr lang="en-US" dirty="0" smtClean="0"/>
              <a:t>https://</a:t>
            </a:r>
            <a:r>
              <a:rPr lang="en-US" dirty="0" err="1" smtClean="0"/>
              <a:t>www.wastedive.com</a:t>
            </a:r>
            <a:r>
              <a:rPr lang="en-US" dirty="0" smtClean="0"/>
              <a:t>/news/what-chinese-import-policies-mean-for-all-50-states/510751/</a:t>
            </a:r>
          </a:p>
          <a:p>
            <a:endParaRPr lang="en-US" dirty="0" smtClean="0"/>
          </a:p>
          <a:p>
            <a:r>
              <a:rPr lang="en-US" dirty="0" smtClean="0"/>
              <a:t>https://</a:t>
            </a:r>
            <a:r>
              <a:rPr lang="en-US" dirty="0" err="1" smtClean="0"/>
              <a:t>www.csbsju.edu</a:t>
            </a:r>
            <a:r>
              <a:rPr lang="en-US" dirty="0" smtClean="0"/>
              <a:t>/</a:t>
            </a:r>
            <a:r>
              <a:rPr lang="en-US" dirty="0" err="1" smtClean="0"/>
              <a:t>sju</a:t>
            </a:r>
            <a:r>
              <a:rPr lang="en-US" dirty="0" smtClean="0"/>
              <a:t>-sustainability/what-were-doing/recycling/recycling-myths-and-excuses</a:t>
            </a:r>
          </a:p>
          <a:p>
            <a:endParaRPr lang="en-US" dirty="0" smtClean="0"/>
          </a:p>
          <a:p>
            <a:r>
              <a:rPr lang="en-US" dirty="0" smtClean="0"/>
              <a:t>https://</a:t>
            </a:r>
            <a:r>
              <a:rPr lang="en-US" dirty="0" err="1" smtClean="0"/>
              <a:t>www.motherjones.com</a:t>
            </a:r>
            <a:r>
              <a:rPr lang="en-US" dirty="0" smtClean="0"/>
              <a:t>/environment/2015/07/recycling-myths-blue-bins/</a:t>
            </a:r>
          </a:p>
          <a:p>
            <a:endParaRPr lang="en-US" dirty="0"/>
          </a:p>
        </p:txBody>
      </p:sp>
      <p:sp>
        <p:nvSpPr>
          <p:cNvPr id="4" name="Slide Number Placeholder 3"/>
          <p:cNvSpPr>
            <a:spLocks noGrp="1"/>
          </p:cNvSpPr>
          <p:nvPr>
            <p:ph type="sldNum" sz="quarter" idx="10"/>
          </p:nvPr>
        </p:nvSpPr>
        <p:spPr/>
        <p:txBody>
          <a:bodyPr/>
          <a:lstStyle/>
          <a:p>
            <a:fld id="{B86F7997-424E-E94F-97B7-261310F35D4F}" type="slidenum">
              <a:rPr lang="en-US" smtClean="0"/>
              <a:t>5</a:t>
            </a:fld>
            <a:endParaRPr lang="en-US"/>
          </a:p>
        </p:txBody>
      </p:sp>
    </p:spTree>
    <p:extLst>
      <p:ext uri="{BB962C8B-B14F-4D97-AF65-F5344CB8AC3E}">
        <p14:creationId xmlns:p14="http://schemas.microsoft.com/office/powerpoint/2010/main" val="80147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F7997-424E-E94F-97B7-261310F35D4F}" type="slidenum">
              <a:rPr lang="en-US" smtClean="0"/>
              <a:t>34</a:t>
            </a:fld>
            <a:endParaRPr lang="en-US"/>
          </a:p>
        </p:txBody>
      </p:sp>
    </p:spTree>
    <p:extLst>
      <p:ext uri="{BB962C8B-B14F-4D97-AF65-F5344CB8AC3E}">
        <p14:creationId xmlns:p14="http://schemas.microsoft.com/office/powerpoint/2010/main" val="256070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7D0B16-960E-5E4C-8720-6FBDEB34D863}" type="datetime1">
              <a:rPr lang="en-US" smtClean="0"/>
              <a:t>9/5/18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81703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31C384-DE9B-734C-87BD-873335211186}" type="datetime1">
              <a:rPr lang="en-US" smtClean="0"/>
              <a:t>9/5/18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55799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873D2-41B6-2F43-A875-AF179E319C10}" type="datetime1">
              <a:rPr lang="en-US" smtClean="0"/>
              <a:t>9/5/18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23738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6AEF1-2C7D-1D43-BE13-47172ADDAAD3}" type="datetime1">
              <a:rPr lang="en-US" smtClean="0"/>
              <a:t>9/5/18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63977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BCFB6E-52E4-8D4C-9427-6FC571576F91}" type="datetime1">
              <a:rPr lang="en-US" smtClean="0"/>
              <a:t>9/5/18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92043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9E92F8-E8B6-EA46-9A8A-C3B2A19D4B90}" type="datetime1">
              <a:rPr lang="en-US" smtClean="0"/>
              <a:t>9/5/18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067061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0B4712-EDCA-3F47-A6A9-5F1C1BC66F5C}" type="datetime1">
              <a:rPr lang="en-US" smtClean="0"/>
              <a:t>9/5/18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60766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EA9C07-9E42-824C-9694-B35EBA052772}" type="datetime1">
              <a:rPr lang="en-US" smtClean="0"/>
              <a:t>9/5/18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48780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C91D3-BFA6-C545-9E01-2016D763ECFB}" type="datetime1">
              <a:rPr lang="en-US" smtClean="0"/>
              <a:t>9/5/18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87675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F48B4-2231-CD4B-848A-930DE281CBF7}" type="datetime1">
              <a:rPr lang="en-US" smtClean="0"/>
              <a:t>9/5/18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42203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4BF43-444A-2B4A-8887-4721A1C4ED5B}" type="datetime1">
              <a:rPr lang="en-US" smtClean="0"/>
              <a:t>9/5/18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0454986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DAD75-DFAD-2740-A763-8F50D68A20C3}" type="datetime1">
              <a:rPr lang="en-US" smtClean="0"/>
              <a:t>9/5/18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140062246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davidboje@gmail.com" TargetMode="Externa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www.lcsun-news.com/story/opinion/columnists/2018/03/04/recycling-our-area-jeopardy/392724002/"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washingtonpost.com/outlook/five-myths/five-myths-about-recycling/2018/04/20/9971de66-43e6-11e8-8569-26fda6b404c7_story.html?noredirect=on&amp;utm_term=.c0f4b35711f0" TargetMode="External"/><Relationship Id="rId4" Type="http://schemas.openxmlformats.org/officeDocument/2006/relationships/hyperlink" Target="http://tcocertified.com/news/global-e-waste-reaches-record-high-says-new-un-report/" TargetMode="External"/><Relationship Id="rId5" Type="http://schemas.openxmlformats.org/officeDocument/2006/relationships/hyperlink" Target="https://environmentalpaper.org/2018/01/theres-a-global-recycling-crisis-and-you-can-help/" TargetMode="External"/><Relationship Id="rId6" Type="http://schemas.openxmlformats.org/officeDocument/2006/relationships/hyperlink" Target="https://www.theguardian.com/sustainable-business/2017/feb/22/plastics-recycling-trash-chemicals-styrofoam-packaging"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wastedive.com/news/what-chinese-import-policies-mean-for-all-50-states/51075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990" y="0"/>
            <a:ext cx="7772400" cy="1470025"/>
          </a:xfrm>
        </p:spPr>
        <p:txBody>
          <a:bodyPr>
            <a:normAutofit/>
          </a:bodyPr>
          <a:lstStyle/>
          <a:p>
            <a:r>
              <a:rPr lang="en-US" dirty="0" smtClean="0"/>
              <a:t>How to Enlighten Recycling Education in our University?</a:t>
            </a:r>
            <a:endParaRPr lang="en-US" dirty="0"/>
          </a:p>
        </p:txBody>
      </p:sp>
      <p:sp>
        <p:nvSpPr>
          <p:cNvPr id="3" name="Subtitle 2"/>
          <p:cNvSpPr>
            <a:spLocks noGrp="1"/>
          </p:cNvSpPr>
          <p:nvPr>
            <p:ph type="subTitle" idx="1"/>
          </p:nvPr>
        </p:nvSpPr>
        <p:spPr>
          <a:xfrm>
            <a:off x="1371600" y="5105400"/>
            <a:ext cx="6400800" cy="1752600"/>
          </a:xfrm>
        </p:spPr>
        <p:txBody>
          <a:bodyPr/>
          <a:lstStyle/>
          <a:p>
            <a:r>
              <a:rPr lang="en-US" dirty="0" smtClean="0"/>
              <a:t>David M. Boje</a:t>
            </a:r>
          </a:p>
          <a:p>
            <a:r>
              <a:rPr lang="en-US" dirty="0" smtClean="0">
                <a:hlinkClick r:id="rId2"/>
              </a:rPr>
              <a:t>davidboje@gmail.com</a:t>
            </a:r>
            <a:r>
              <a:rPr lang="en-US" dirty="0" smtClean="0"/>
              <a:t> </a:t>
            </a:r>
            <a:endParaRPr lang="en-US" dirty="0"/>
          </a:p>
        </p:txBody>
      </p:sp>
      <p:pic>
        <p:nvPicPr>
          <p:cNvPr id="4" name="Picture 3"/>
          <p:cNvPicPr>
            <a:picLocks noChangeAspect="1"/>
          </p:cNvPicPr>
          <p:nvPr/>
        </p:nvPicPr>
        <p:blipFill>
          <a:blip r:embed="rId3"/>
          <a:stretch>
            <a:fillRect/>
          </a:stretch>
        </p:blipFill>
        <p:spPr>
          <a:xfrm>
            <a:off x="2968180" y="1635463"/>
            <a:ext cx="2679700" cy="3022600"/>
          </a:xfrm>
          <a:prstGeom prst="rect">
            <a:avLst/>
          </a:prstGeom>
        </p:spPr>
      </p:pic>
      <p:sp>
        <p:nvSpPr>
          <p:cNvPr id="5" name="Rounded Rectangular Callout 4"/>
          <p:cNvSpPr/>
          <p:nvPr/>
        </p:nvSpPr>
        <p:spPr>
          <a:xfrm>
            <a:off x="6329916" y="2210868"/>
            <a:ext cx="2622033" cy="1442551"/>
          </a:xfrm>
          <a:prstGeom prst="wedgeRoundRectCallout">
            <a:avLst>
              <a:gd name="adj1" fmla="val -86203"/>
              <a:gd name="adj2" fmla="val -4886"/>
              <a:gd name="adj3" fmla="val 16667"/>
            </a:avLst>
          </a:prstGeom>
          <a:solidFill>
            <a:schemeClr val="bg1"/>
          </a:solidFill>
          <a:ln w="57150" cmpd="sng"/>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p:cNvSpPr txBox="1"/>
          <p:nvPr/>
        </p:nvSpPr>
        <p:spPr>
          <a:xfrm>
            <a:off x="6537588" y="2210868"/>
            <a:ext cx="2288939" cy="1231106"/>
          </a:xfrm>
          <a:prstGeom prst="rect">
            <a:avLst/>
          </a:prstGeom>
          <a:noFill/>
        </p:spPr>
        <p:txBody>
          <a:bodyPr wrap="square" rtlCol="0">
            <a:spAutoFit/>
          </a:bodyPr>
          <a:lstStyle/>
          <a:p>
            <a:r>
              <a:rPr lang="en-US" sz="2800" dirty="0" smtClean="0"/>
              <a:t>“Things tell a Story” </a:t>
            </a:r>
            <a:r>
              <a:rPr lang="en-US" dirty="0" smtClean="0"/>
              <a:t>(William James, 1907: 96)</a:t>
            </a:r>
            <a:endParaRPr lang="en-US" dirty="0"/>
          </a:p>
        </p:txBody>
      </p:sp>
    </p:spTree>
    <p:extLst>
      <p:ext uri="{BB962C8B-B14F-4D97-AF65-F5344CB8AC3E}">
        <p14:creationId xmlns:p14="http://schemas.microsoft.com/office/powerpoint/2010/main" val="13019006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1st Floor Business  Complex has recycling all under stairway</a:t>
            </a:r>
            <a:endParaRPr lang="en-US" dirty="0"/>
          </a:p>
        </p:txBody>
      </p:sp>
      <p:pic>
        <p:nvPicPr>
          <p:cNvPr id="5" name="Picture 4" descr="business complex 1st floor chaos recycli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19" y="1667132"/>
            <a:ext cx="6737023" cy="5054343"/>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10</a:t>
            </a:fld>
            <a:endParaRPr lang="en-US"/>
          </a:p>
        </p:txBody>
      </p:sp>
      <p:sp>
        <p:nvSpPr>
          <p:cNvPr id="6" name="Oval Callout 5"/>
          <p:cNvSpPr/>
          <p:nvPr/>
        </p:nvSpPr>
        <p:spPr>
          <a:xfrm>
            <a:off x="7086306" y="3433900"/>
            <a:ext cx="2057694" cy="1630710"/>
          </a:xfrm>
          <a:prstGeom prst="wedgeEllipseCallout">
            <a:avLst>
              <a:gd name="adj1" fmla="val -101595"/>
              <a:gd name="adj2" fmla="val -317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290117" y="3731819"/>
            <a:ext cx="1853884" cy="830997"/>
          </a:xfrm>
          <a:prstGeom prst="rect">
            <a:avLst/>
          </a:prstGeom>
          <a:noFill/>
        </p:spPr>
        <p:txBody>
          <a:bodyPr wrap="square" rtlCol="0">
            <a:spAutoFit/>
          </a:bodyPr>
          <a:lstStyle/>
          <a:p>
            <a:pPr algn="ctr"/>
            <a:r>
              <a:rPr lang="en-US" sz="2400" b="1" dirty="0" smtClean="0"/>
              <a:t>THINGS TELL A STORY</a:t>
            </a:r>
          </a:p>
        </p:txBody>
      </p:sp>
    </p:spTree>
    <p:extLst>
      <p:ext uri="{BB962C8B-B14F-4D97-AF65-F5344CB8AC3E}">
        <p14:creationId xmlns:p14="http://schemas.microsoft.com/office/powerpoint/2010/main" val="2945228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47"/>
            <a:ext cx="9144000" cy="1331280"/>
          </a:xfrm>
        </p:spPr>
        <p:txBody>
          <a:bodyPr>
            <a:noAutofit/>
          </a:bodyPr>
          <a:lstStyle/>
          <a:p>
            <a:r>
              <a:rPr lang="en-US" sz="2800" dirty="0" smtClean="0"/>
              <a:t>Location of Aluminum can/plastic recycling is in Business </a:t>
            </a:r>
            <a:r>
              <a:rPr lang="en-US" sz="2800" dirty="0" smtClean="0"/>
              <a:t>Complex 1st </a:t>
            </a:r>
            <a:r>
              <a:rPr lang="en-US" sz="2800" dirty="0" smtClean="0"/>
              <a:t>floor stairwell instead of near larger classrooms on all three floors</a:t>
            </a:r>
            <a:endParaRPr lang="en-US" sz="2800" dirty="0"/>
          </a:p>
        </p:txBody>
      </p:sp>
      <p:pic>
        <p:nvPicPr>
          <p:cNvPr id="5" name="Picture 4" descr="Business Complex stairwell aluminum can recycli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820" y="1955331"/>
            <a:ext cx="6352878" cy="4766144"/>
          </a:xfrm>
          <a:prstGeom prst="rect">
            <a:avLst/>
          </a:prstGeom>
        </p:spPr>
      </p:pic>
      <p:sp>
        <p:nvSpPr>
          <p:cNvPr id="3" name="Slide Number Placeholder 2"/>
          <p:cNvSpPr>
            <a:spLocks noGrp="1"/>
          </p:cNvSpPr>
          <p:nvPr>
            <p:ph type="sldNum" sz="quarter" idx="12"/>
          </p:nvPr>
        </p:nvSpPr>
        <p:spPr>
          <a:xfrm>
            <a:off x="5486400" y="6356350"/>
            <a:ext cx="2133600" cy="365125"/>
          </a:xfrm>
        </p:spPr>
        <p:txBody>
          <a:bodyPr/>
          <a:lstStyle/>
          <a:p>
            <a:fld id="{651FC063-5EA9-49AF-AFAF-D68C9E82B23B}" type="slidenum">
              <a:rPr lang="en-US" smtClean="0"/>
              <a:pPr/>
              <a:t>11</a:t>
            </a:fld>
            <a:endParaRPr lang="en-US" dirty="0"/>
          </a:p>
        </p:txBody>
      </p:sp>
      <p:sp>
        <p:nvSpPr>
          <p:cNvPr id="6" name="Oval Callout 5"/>
          <p:cNvSpPr/>
          <p:nvPr/>
        </p:nvSpPr>
        <p:spPr>
          <a:xfrm>
            <a:off x="6553200" y="2101109"/>
            <a:ext cx="2057694" cy="1630710"/>
          </a:xfrm>
          <a:prstGeom prst="wedgeEllipseCallout">
            <a:avLst>
              <a:gd name="adj1" fmla="val -193023"/>
              <a:gd name="adj2" fmla="val 1355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757010" y="2493106"/>
            <a:ext cx="1853884" cy="830997"/>
          </a:xfrm>
          <a:prstGeom prst="rect">
            <a:avLst/>
          </a:prstGeom>
          <a:noFill/>
        </p:spPr>
        <p:txBody>
          <a:bodyPr wrap="square" rtlCol="0">
            <a:spAutoFit/>
          </a:bodyPr>
          <a:lstStyle/>
          <a:p>
            <a:pPr algn="ctr"/>
            <a:r>
              <a:rPr lang="en-US" sz="2400" b="1" dirty="0" smtClean="0"/>
              <a:t>THINGS TELL A STORY</a:t>
            </a:r>
          </a:p>
        </p:txBody>
      </p:sp>
    </p:spTree>
    <p:extLst>
      <p:ext uri="{BB962C8B-B14F-4D97-AF65-F5344CB8AC3E}">
        <p14:creationId xmlns:p14="http://schemas.microsoft.com/office/powerpoint/2010/main" val="3616853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Domenici </a:t>
            </a:r>
            <a:r>
              <a:rPr lang="en-US" dirty="0" smtClean="0"/>
              <a:t>Building </a:t>
            </a:r>
            <a:r>
              <a:rPr lang="mr-IN" dirty="0" smtClean="0"/>
              <a:t>–</a:t>
            </a:r>
            <a:r>
              <a:rPr lang="en-US" dirty="0" smtClean="0"/>
              <a:t> recycling is in stairwell instead</a:t>
            </a:r>
            <a:endParaRPr lang="en-US" dirty="0"/>
          </a:p>
        </p:txBody>
      </p:sp>
      <p:pic>
        <p:nvPicPr>
          <p:cNvPr id="5" name="Picture 4" descr="gutherie recycling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894" y="1417638"/>
            <a:ext cx="7251420" cy="5440362"/>
          </a:xfrm>
          <a:prstGeom prst="rect">
            <a:avLst/>
          </a:prstGeom>
        </p:spPr>
      </p:pic>
      <p:sp>
        <p:nvSpPr>
          <p:cNvPr id="3" name="Slide Number Placeholder 2"/>
          <p:cNvSpPr>
            <a:spLocks noGrp="1"/>
          </p:cNvSpPr>
          <p:nvPr>
            <p:ph type="sldNum" sz="quarter" idx="12"/>
          </p:nvPr>
        </p:nvSpPr>
        <p:spPr>
          <a:xfrm>
            <a:off x="6553200" y="6356350"/>
            <a:ext cx="1248874" cy="365125"/>
          </a:xfrm>
        </p:spPr>
        <p:txBody>
          <a:bodyPr/>
          <a:lstStyle/>
          <a:p>
            <a:fld id="{651FC063-5EA9-49AF-AFAF-D68C9E82B23B}" type="slidenum">
              <a:rPr lang="en-US" smtClean="0"/>
              <a:pPr/>
              <a:t>12</a:t>
            </a:fld>
            <a:endParaRPr lang="en-US" dirty="0"/>
          </a:p>
        </p:txBody>
      </p:sp>
      <p:sp>
        <p:nvSpPr>
          <p:cNvPr id="6" name="Oval Callout 5"/>
          <p:cNvSpPr/>
          <p:nvPr/>
        </p:nvSpPr>
        <p:spPr>
          <a:xfrm>
            <a:off x="7086306" y="3433900"/>
            <a:ext cx="2057694" cy="1630710"/>
          </a:xfrm>
          <a:prstGeom prst="wedgeEllipseCallout">
            <a:avLst>
              <a:gd name="adj1" fmla="val -186928"/>
              <a:gd name="adj2" fmla="val -1442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290117" y="3731819"/>
            <a:ext cx="1853884" cy="830997"/>
          </a:xfrm>
          <a:prstGeom prst="rect">
            <a:avLst/>
          </a:prstGeom>
          <a:noFill/>
        </p:spPr>
        <p:txBody>
          <a:bodyPr wrap="square" rtlCol="0">
            <a:spAutoFit/>
          </a:bodyPr>
          <a:lstStyle/>
          <a:p>
            <a:pPr algn="ctr"/>
            <a:r>
              <a:rPr lang="en-US" sz="2400" b="1" dirty="0" smtClean="0"/>
              <a:t>THINGS TELL A STORY</a:t>
            </a:r>
          </a:p>
        </p:txBody>
      </p:sp>
    </p:spTree>
    <p:extLst>
      <p:ext uri="{BB962C8B-B14F-4D97-AF65-F5344CB8AC3E}">
        <p14:creationId xmlns:p14="http://schemas.microsoft.com/office/powerpoint/2010/main" val="3113896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3164"/>
          </a:xfrm>
        </p:spPr>
        <p:txBody>
          <a:bodyPr>
            <a:noAutofit/>
          </a:bodyPr>
          <a:lstStyle/>
          <a:p>
            <a:r>
              <a:rPr lang="en-US" sz="2800" dirty="0" smtClean="0"/>
              <a:t>Can we find a way to have recycling in main areas (</a:t>
            </a:r>
            <a:r>
              <a:rPr lang="en-US" sz="2800" dirty="0" smtClean="0"/>
              <a:t>Domenici </a:t>
            </a:r>
            <a:r>
              <a:rPr lang="en-US" sz="2800" dirty="0" smtClean="0"/>
              <a:t>Building example)</a:t>
            </a:r>
            <a:endParaRPr lang="en-US" sz="2800" dirty="0"/>
          </a:p>
        </p:txBody>
      </p:sp>
      <p:pic>
        <p:nvPicPr>
          <p:cNvPr id="4" name="Picture 3" descr="stan fulton bldg needs recycli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299" y="1270524"/>
            <a:ext cx="7447507" cy="5587476"/>
          </a:xfrm>
          <a:prstGeom prst="rect">
            <a:avLst/>
          </a:prstGeom>
        </p:spPr>
      </p:pic>
      <p:sp>
        <p:nvSpPr>
          <p:cNvPr id="3" name="Slide Number Placeholder 2"/>
          <p:cNvSpPr>
            <a:spLocks noGrp="1"/>
          </p:cNvSpPr>
          <p:nvPr>
            <p:ph type="sldNum" sz="quarter" idx="12"/>
          </p:nvPr>
        </p:nvSpPr>
        <p:spPr>
          <a:xfrm>
            <a:off x="6553200" y="6356350"/>
            <a:ext cx="1717603" cy="365125"/>
          </a:xfrm>
        </p:spPr>
        <p:txBody>
          <a:bodyPr/>
          <a:lstStyle/>
          <a:p>
            <a:fld id="{651FC063-5EA9-49AF-AFAF-D68C9E82B23B}" type="slidenum">
              <a:rPr lang="en-US" smtClean="0"/>
              <a:pPr/>
              <a:t>13</a:t>
            </a:fld>
            <a:endParaRPr lang="en-US"/>
          </a:p>
        </p:txBody>
      </p:sp>
      <p:sp>
        <p:nvSpPr>
          <p:cNvPr id="5" name="Oval Callout 4"/>
          <p:cNvSpPr/>
          <p:nvPr/>
        </p:nvSpPr>
        <p:spPr>
          <a:xfrm>
            <a:off x="6333778" y="3433899"/>
            <a:ext cx="2810222" cy="2508785"/>
          </a:xfrm>
          <a:prstGeom prst="wedgeEllipseCallout">
            <a:avLst>
              <a:gd name="adj1" fmla="val -168661"/>
              <a:gd name="adj2" fmla="val 221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553200" y="3731819"/>
            <a:ext cx="2590801" cy="1569660"/>
          </a:xfrm>
          <a:prstGeom prst="rect">
            <a:avLst/>
          </a:prstGeom>
          <a:noFill/>
        </p:spPr>
        <p:txBody>
          <a:bodyPr wrap="square" rtlCol="0">
            <a:spAutoFit/>
          </a:bodyPr>
          <a:lstStyle/>
          <a:p>
            <a:pPr algn="ctr"/>
            <a:r>
              <a:rPr lang="en-US" sz="3200" b="1" dirty="0" smtClean="0"/>
              <a:t>ABSENCE of RECYCLE BINS TELL A STORY</a:t>
            </a:r>
          </a:p>
        </p:txBody>
      </p:sp>
      <p:sp>
        <p:nvSpPr>
          <p:cNvPr id="7" name="Oval Callout 6"/>
          <p:cNvSpPr/>
          <p:nvPr/>
        </p:nvSpPr>
        <p:spPr>
          <a:xfrm>
            <a:off x="5680584" y="1270524"/>
            <a:ext cx="2810222" cy="2143660"/>
          </a:xfrm>
          <a:prstGeom prst="wedgeEllipseCallout">
            <a:avLst>
              <a:gd name="adj1" fmla="val -88327"/>
              <a:gd name="adj2" fmla="val -3476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900005" y="1453028"/>
            <a:ext cx="2590801" cy="1815882"/>
          </a:xfrm>
          <a:prstGeom prst="rect">
            <a:avLst/>
          </a:prstGeom>
          <a:noFill/>
        </p:spPr>
        <p:txBody>
          <a:bodyPr wrap="square" rtlCol="0">
            <a:spAutoFit/>
          </a:bodyPr>
          <a:lstStyle/>
          <a:p>
            <a:pPr algn="ctr"/>
            <a:r>
              <a:rPr lang="en-US" sz="2800" b="1" dirty="0" smtClean="0"/>
              <a:t>Observe the Micro-Spaces of THINGS telling a story</a:t>
            </a:r>
          </a:p>
        </p:txBody>
      </p:sp>
    </p:spTree>
    <p:extLst>
      <p:ext uri="{BB962C8B-B14F-4D97-AF65-F5344CB8AC3E}">
        <p14:creationId xmlns:p14="http://schemas.microsoft.com/office/powerpoint/2010/main" val="1291624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70" y="125201"/>
            <a:ext cx="9040330" cy="289454"/>
          </a:xfrm>
        </p:spPr>
        <p:txBody>
          <a:bodyPr>
            <a:normAutofit fontScale="90000"/>
          </a:bodyPr>
          <a:lstStyle/>
          <a:p>
            <a:r>
              <a:rPr lang="en-US" b="1" dirty="0" smtClean="0">
                <a:solidFill>
                  <a:srgbClr val="FF0000"/>
                </a:solidFill>
              </a:rPr>
              <a:t>Fourfold Faces &amp; Worlds of Storytelling</a:t>
            </a:r>
            <a:endParaRPr lang="en-US" b="1" dirty="0">
              <a:solidFill>
                <a:srgbClr val="FF0000"/>
              </a:solidFill>
            </a:endParaRPr>
          </a:p>
        </p:txBody>
      </p:sp>
      <p:pic>
        <p:nvPicPr>
          <p:cNvPr id="7" name="Picture 6"/>
          <p:cNvPicPr>
            <a:picLocks noChangeAspect="1"/>
          </p:cNvPicPr>
          <p:nvPr/>
        </p:nvPicPr>
        <p:blipFill>
          <a:blip r:embed="rId2"/>
          <a:stretch>
            <a:fillRect/>
          </a:stretch>
        </p:blipFill>
        <p:spPr>
          <a:xfrm>
            <a:off x="0" y="635240"/>
            <a:ext cx="9144000" cy="6222760"/>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14</a:t>
            </a:fld>
            <a:endParaRPr lang="en-US"/>
          </a:p>
        </p:txBody>
      </p:sp>
    </p:spTree>
    <p:extLst>
      <p:ext uri="{BB962C8B-B14F-4D97-AF65-F5344CB8AC3E}">
        <p14:creationId xmlns:p14="http://schemas.microsoft.com/office/powerpoint/2010/main" val="24671356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00" y="2081098"/>
            <a:ext cx="8667203" cy="1143000"/>
          </a:xfrm>
        </p:spPr>
        <p:txBody>
          <a:bodyPr>
            <a:normAutofit fontScale="90000"/>
          </a:bodyPr>
          <a:lstStyle/>
          <a:p>
            <a:r>
              <a:rPr lang="en-US" dirty="0" smtClean="0"/>
              <a:t>LIVING STORIES: A river and a mountain now have legal rights of a person in New Zealand</a:t>
            </a:r>
            <a:endParaRPr lang="en-US" dirty="0"/>
          </a:p>
        </p:txBody>
      </p:sp>
      <p:sp>
        <p:nvSpPr>
          <p:cNvPr id="3" name="Content Placeholder 2"/>
          <p:cNvSpPr>
            <a:spLocks noGrp="1"/>
          </p:cNvSpPr>
          <p:nvPr>
            <p:ph idx="1"/>
          </p:nvPr>
        </p:nvSpPr>
        <p:spPr>
          <a:xfrm>
            <a:off x="316100" y="3606379"/>
            <a:ext cx="8229600" cy="3135982"/>
          </a:xfrm>
        </p:spPr>
        <p:txBody>
          <a:bodyPr>
            <a:normAutofit/>
          </a:bodyPr>
          <a:lstStyle/>
          <a:p>
            <a:pPr marL="0" indent="0">
              <a:buNone/>
            </a:pPr>
            <a:r>
              <a:rPr lang="en-US" dirty="0" smtClean="0"/>
              <a:t>We are each MORALLY ANSWERABLE for our day by day TRACH in the event-ness of Being</a:t>
            </a:r>
          </a:p>
          <a:p>
            <a:pPr marL="0" indent="0">
              <a:buNone/>
            </a:pPr>
            <a:endParaRPr lang="en-US" dirty="0"/>
          </a:p>
          <a:p>
            <a:pPr marL="0" indent="0" algn="ctr">
              <a:buNone/>
            </a:pPr>
            <a:r>
              <a:rPr lang="en-US" dirty="0" smtClean="0"/>
              <a:t>We live in the WORLD OF LIFE</a:t>
            </a:r>
            <a:endParaRPr lang="en-US" dirty="0"/>
          </a:p>
        </p:txBody>
      </p:sp>
      <p:pic>
        <p:nvPicPr>
          <p:cNvPr id="4" name="Picture 3"/>
          <p:cNvPicPr>
            <a:picLocks noChangeAspect="1"/>
          </p:cNvPicPr>
          <p:nvPr/>
        </p:nvPicPr>
        <p:blipFill>
          <a:blip r:embed="rId2"/>
          <a:stretch>
            <a:fillRect/>
          </a:stretch>
        </p:blipFill>
        <p:spPr>
          <a:xfrm>
            <a:off x="3347025" y="0"/>
            <a:ext cx="1854200" cy="1689100"/>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15</a:t>
            </a:fld>
            <a:endParaRPr lang="en-US"/>
          </a:p>
        </p:txBody>
      </p:sp>
    </p:spTree>
    <p:extLst>
      <p:ext uri="{BB962C8B-B14F-4D97-AF65-F5344CB8AC3E}">
        <p14:creationId xmlns:p14="http://schemas.microsoft.com/office/powerpoint/2010/main" val="281705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010" y="2767743"/>
            <a:ext cx="8229600" cy="1143000"/>
          </a:xfrm>
        </p:spPr>
        <p:txBody>
          <a:bodyPr>
            <a:normAutofit fontScale="90000"/>
          </a:bodyPr>
          <a:lstStyle/>
          <a:p>
            <a:r>
              <a:rPr lang="en-US" dirty="0" smtClean="0"/>
              <a:t>WWOK treats earth as a resource to be plundered </a:t>
            </a:r>
            <a:endParaRPr lang="en-US" dirty="0"/>
          </a:p>
        </p:txBody>
      </p:sp>
      <p:sp>
        <p:nvSpPr>
          <p:cNvPr id="3" name="Content Placeholder 2"/>
          <p:cNvSpPr>
            <a:spLocks noGrp="1"/>
          </p:cNvSpPr>
          <p:nvPr>
            <p:ph idx="1"/>
          </p:nvPr>
        </p:nvSpPr>
        <p:spPr>
          <a:xfrm>
            <a:off x="457200" y="4500134"/>
            <a:ext cx="8229600" cy="1626029"/>
          </a:xfrm>
        </p:spPr>
        <p:txBody>
          <a:bodyPr>
            <a:normAutofit/>
          </a:bodyPr>
          <a:lstStyle/>
          <a:p>
            <a:r>
              <a:rPr lang="en-US" dirty="0" smtClean="0"/>
              <a:t>The counternarrative is Earth resources are being depleted</a:t>
            </a:r>
          </a:p>
          <a:p>
            <a:pPr marL="0" indent="0">
              <a:buNone/>
            </a:pPr>
            <a:endParaRPr lang="en-US" dirty="0"/>
          </a:p>
        </p:txBody>
      </p:sp>
      <p:pic>
        <p:nvPicPr>
          <p:cNvPr id="4" name="Picture 3"/>
          <p:cNvPicPr>
            <a:picLocks noChangeAspect="1"/>
          </p:cNvPicPr>
          <p:nvPr/>
        </p:nvPicPr>
        <p:blipFill>
          <a:blip r:embed="rId2"/>
          <a:stretch>
            <a:fillRect/>
          </a:stretch>
        </p:blipFill>
        <p:spPr>
          <a:xfrm>
            <a:off x="3164058" y="0"/>
            <a:ext cx="2019300" cy="1993900"/>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16</a:t>
            </a:fld>
            <a:endParaRPr lang="en-US"/>
          </a:p>
        </p:txBody>
      </p:sp>
    </p:spTree>
    <p:extLst>
      <p:ext uri="{BB962C8B-B14F-4D97-AF65-F5344CB8AC3E}">
        <p14:creationId xmlns:p14="http://schemas.microsoft.com/office/powerpoint/2010/main" val="1546232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3634" y="164878"/>
            <a:ext cx="6920366" cy="1591272"/>
          </a:xfrm>
        </p:spPr>
        <p:txBody>
          <a:bodyPr>
            <a:normAutofit fontScale="90000"/>
          </a:bodyPr>
          <a:lstStyle/>
          <a:p>
            <a:r>
              <a:rPr lang="en-US" dirty="0" smtClean="0"/>
              <a:t>ACTANTS are things</a:t>
            </a:r>
            <a:br>
              <a:rPr lang="en-US" dirty="0" smtClean="0"/>
            </a:br>
            <a:r>
              <a:rPr lang="en-US" dirty="0" smtClean="0"/>
              <a:t> Things are material intra-acting with Social habits &amp; routines</a:t>
            </a:r>
            <a:endParaRPr lang="en-US" dirty="0"/>
          </a:p>
        </p:txBody>
      </p:sp>
      <p:sp>
        <p:nvSpPr>
          <p:cNvPr id="3" name="Content Placeholder 2"/>
          <p:cNvSpPr>
            <a:spLocks noGrp="1"/>
          </p:cNvSpPr>
          <p:nvPr>
            <p:ph idx="1"/>
          </p:nvPr>
        </p:nvSpPr>
        <p:spPr>
          <a:xfrm>
            <a:off x="94066" y="1946649"/>
            <a:ext cx="9049934" cy="1343791"/>
          </a:xfrm>
        </p:spPr>
        <p:txBody>
          <a:bodyPr>
            <a:normAutofit fontScale="85000" lnSpcReduction="10000"/>
          </a:bodyPr>
          <a:lstStyle/>
          <a:p>
            <a:pPr marL="0" indent="0">
              <a:buNone/>
            </a:pPr>
            <a:r>
              <a:rPr lang="en-US" dirty="0" smtClean="0"/>
              <a:t>Consumption and production are human routines, consuming and producing THINGS</a:t>
            </a:r>
          </a:p>
          <a:p>
            <a:pPr marL="0" indent="0">
              <a:buNone/>
            </a:pPr>
            <a:r>
              <a:rPr lang="en-US" dirty="0" smtClean="0"/>
              <a:t>Technology is equipment &amp; tools to make consumable things</a:t>
            </a:r>
            <a:endParaRPr lang="en-US" dirty="0"/>
          </a:p>
        </p:txBody>
      </p:sp>
      <p:pic>
        <p:nvPicPr>
          <p:cNvPr id="4" name="Picture 3"/>
          <p:cNvPicPr>
            <a:picLocks noChangeAspect="1"/>
          </p:cNvPicPr>
          <p:nvPr/>
        </p:nvPicPr>
        <p:blipFill>
          <a:blip r:embed="rId2"/>
          <a:stretch>
            <a:fillRect/>
          </a:stretch>
        </p:blipFill>
        <p:spPr>
          <a:xfrm>
            <a:off x="94066" y="0"/>
            <a:ext cx="2129568" cy="2072012"/>
          </a:xfrm>
          <a:prstGeom prst="rect">
            <a:avLst/>
          </a:prstGeom>
        </p:spPr>
      </p:pic>
      <p:pic>
        <p:nvPicPr>
          <p:cNvPr id="5" name="Picture 4"/>
          <p:cNvPicPr>
            <a:picLocks noChangeAspect="1"/>
          </p:cNvPicPr>
          <p:nvPr/>
        </p:nvPicPr>
        <p:blipFill>
          <a:blip r:embed="rId3"/>
          <a:stretch>
            <a:fillRect/>
          </a:stretch>
        </p:blipFill>
        <p:spPr>
          <a:xfrm>
            <a:off x="94066" y="3559632"/>
            <a:ext cx="4343296" cy="3260876"/>
          </a:xfrm>
          <a:prstGeom prst="rect">
            <a:avLst/>
          </a:prstGeom>
        </p:spPr>
      </p:pic>
      <p:pic>
        <p:nvPicPr>
          <p:cNvPr id="6" name="Picture 5"/>
          <p:cNvPicPr>
            <a:picLocks noChangeAspect="1"/>
          </p:cNvPicPr>
          <p:nvPr/>
        </p:nvPicPr>
        <p:blipFill>
          <a:blip r:embed="rId4"/>
          <a:stretch>
            <a:fillRect/>
          </a:stretch>
        </p:blipFill>
        <p:spPr>
          <a:xfrm>
            <a:off x="4916604" y="3290440"/>
            <a:ext cx="4227396" cy="3173860"/>
          </a:xfrm>
          <a:prstGeom prst="rect">
            <a:avLst/>
          </a:prstGeom>
        </p:spPr>
      </p:pic>
      <p:sp>
        <p:nvSpPr>
          <p:cNvPr id="7" name="Slide Number Placeholder 6"/>
          <p:cNvSpPr>
            <a:spLocks noGrp="1"/>
          </p:cNvSpPr>
          <p:nvPr>
            <p:ph type="sldNum" sz="quarter" idx="12"/>
          </p:nvPr>
        </p:nvSpPr>
        <p:spPr/>
        <p:txBody>
          <a:bodyPr/>
          <a:lstStyle/>
          <a:p>
            <a:fld id="{651FC063-5EA9-49AF-AFAF-D68C9E82B23B}" type="slidenum">
              <a:rPr lang="en-US" smtClean="0"/>
              <a:pPr/>
              <a:t>17</a:t>
            </a:fld>
            <a:endParaRPr lang="en-US"/>
          </a:p>
        </p:txBody>
      </p:sp>
    </p:spTree>
    <p:extLst>
      <p:ext uri="{BB962C8B-B14F-4D97-AF65-F5344CB8AC3E}">
        <p14:creationId xmlns:p14="http://schemas.microsoft.com/office/powerpoint/2010/main" val="1317767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138" y="211918"/>
            <a:ext cx="6572862" cy="1845481"/>
          </a:xfrm>
        </p:spPr>
        <p:txBody>
          <a:bodyPr>
            <a:noAutofit/>
          </a:bodyPr>
          <a:lstStyle/>
          <a:p>
            <a:r>
              <a:rPr lang="en-US" sz="3200" dirty="0" smtClean="0"/>
              <a:t>Antenarrative means Preparing in Advance for the Future</a:t>
            </a:r>
            <a:br>
              <a:rPr lang="en-US" sz="3200" dirty="0" smtClean="0"/>
            </a:br>
            <a:r>
              <a:rPr lang="en-US" sz="3200" dirty="0" smtClean="0"/>
              <a:t>Choosing Which Future to Actualize</a:t>
            </a:r>
            <a:endParaRPr lang="en-US" sz="3200" dirty="0"/>
          </a:p>
        </p:txBody>
      </p:sp>
      <p:sp>
        <p:nvSpPr>
          <p:cNvPr id="3" name="Content Placeholder 2"/>
          <p:cNvSpPr>
            <a:spLocks noGrp="1"/>
          </p:cNvSpPr>
          <p:nvPr>
            <p:ph idx="1"/>
          </p:nvPr>
        </p:nvSpPr>
        <p:spPr>
          <a:xfrm>
            <a:off x="457200" y="5315489"/>
            <a:ext cx="8229600" cy="1328111"/>
          </a:xfrm>
        </p:spPr>
        <p:txBody>
          <a:bodyPr/>
          <a:lstStyle/>
          <a:p>
            <a:pPr marL="0" indent="0">
              <a:buNone/>
            </a:pPr>
            <a:r>
              <a:rPr lang="en-US" dirty="0" smtClean="0"/>
              <a:t>PREHENSION </a:t>
            </a:r>
            <a:r>
              <a:rPr lang="mr-IN" dirty="0" smtClean="0"/>
              <a:t>–</a:t>
            </a:r>
            <a:r>
              <a:rPr lang="en-US" dirty="0" smtClean="0"/>
              <a:t> grasping some THING, taking control of things, to manage the Future </a:t>
            </a:r>
            <a:endParaRPr lang="en-US" dirty="0"/>
          </a:p>
        </p:txBody>
      </p:sp>
      <p:pic>
        <p:nvPicPr>
          <p:cNvPr id="4" name="Picture 3"/>
          <p:cNvPicPr>
            <a:picLocks noChangeAspect="1"/>
          </p:cNvPicPr>
          <p:nvPr/>
        </p:nvPicPr>
        <p:blipFill>
          <a:blip r:embed="rId2"/>
          <a:stretch>
            <a:fillRect/>
          </a:stretch>
        </p:blipFill>
        <p:spPr>
          <a:xfrm>
            <a:off x="180135" y="0"/>
            <a:ext cx="1854200" cy="2057400"/>
          </a:xfrm>
          <a:prstGeom prst="rect">
            <a:avLst/>
          </a:prstGeom>
        </p:spPr>
      </p:pic>
      <p:pic>
        <p:nvPicPr>
          <p:cNvPr id="6" name="Picture 5"/>
          <p:cNvPicPr>
            <a:picLocks noChangeAspect="1"/>
          </p:cNvPicPr>
          <p:nvPr/>
        </p:nvPicPr>
        <p:blipFill>
          <a:blip r:embed="rId3"/>
          <a:stretch>
            <a:fillRect/>
          </a:stretch>
        </p:blipFill>
        <p:spPr>
          <a:xfrm>
            <a:off x="5722349" y="2027708"/>
            <a:ext cx="3231866" cy="3287781"/>
          </a:xfrm>
          <a:prstGeom prst="rect">
            <a:avLst/>
          </a:prstGeom>
        </p:spPr>
      </p:pic>
      <p:pic>
        <p:nvPicPr>
          <p:cNvPr id="7" name="Picture 6"/>
          <p:cNvPicPr>
            <a:picLocks noChangeAspect="1"/>
          </p:cNvPicPr>
          <p:nvPr/>
        </p:nvPicPr>
        <p:blipFill>
          <a:blip r:embed="rId4"/>
          <a:stretch>
            <a:fillRect/>
          </a:stretch>
        </p:blipFill>
        <p:spPr>
          <a:xfrm>
            <a:off x="582621" y="2201499"/>
            <a:ext cx="4747786" cy="2768600"/>
          </a:xfrm>
          <a:prstGeom prst="rect">
            <a:avLst/>
          </a:prstGeom>
        </p:spPr>
      </p:pic>
      <p:sp>
        <p:nvSpPr>
          <p:cNvPr id="8" name="Slide Number Placeholder 7"/>
          <p:cNvSpPr>
            <a:spLocks noGrp="1"/>
          </p:cNvSpPr>
          <p:nvPr>
            <p:ph type="sldNum" sz="quarter" idx="12"/>
          </p:nvPr>
        </p:nvSpPr>
        <p:spPr/>
        <p:txBody>
          <a:bodyPr/>
          <a:lstStyle/>
          <a:p>
            <a:fld id="{651FC063-5EA9-49AF-AFAF-D68C9E82B23B}" type="slidenum">
              <a:rPr lang="en-US" smtClean="0"/>
              <a:pPr/>
              <a:t>18</a:t>
            </a:fld>
            <a:endParaRPr lang="en-US"/>
          </a:p>
        </p:txBody>
      </p:sp>
    </p:spTree>
    <p:extLst>
      <p:ext uri="{BB962C8B-B14F-4D97-AF65-F5344CB8AC3E}">
        <p14:creationId xmlns:p14="http://schemas.microsoft.com/office/powerpoint/2010/main" val="112713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1008"/>
          </a:xfrm>
        </p:spPr>
        <p:txBody>
          <a:bodyPr>
            <a:normAutofit fontScale="90000"/>
          </a:bodyPr>
          <a:lstStyle/>
          <a:p>
            <a:r>
              <a:rPr lang="en-US" b="1" dirty="0" smtClean="0">
                <a:solidFill>
                  <a:srgbClr val="FF0000"/>
                </a:solidFill>
              </a:rPr>
              <a:t>THE GAP BETWEEN 2 of the WORLDS</a:t>
            </a:r>
            <a:endParaRPr lang="en-US" b="1" dirty="0">
              <a:solidFill>
                <a:srgbClr val="FF0000"/>
              </a:solidFill>
            </a:endParaRPr>
          </a:p>
        </p:txBody>
      </p:sp>
      <p:pic>
        <p:nvPicPr>
          <p:cNvPr id="5" name="Picture 4"/>
          <p:cNvPicPr>
            <a:picLocks noChangeAspect="1"/>
          </p:cNvPicPr>
          <p:nvPr/>
        </p:nvPicPr>
        <p:blipFill>
          <a:blip r:embed="rId2"/>
          <a:stretch>
            <a:fillRect/>
          </a:stretch>
        </p:blipFill>
        <p:spPr>
          <a:xfrm>
            <a:off x="336928" y="725646"/>
            <a:ext cx="8465420" cy="5995828"/>
          </a:xfrm>
          <a:prstGeom prst="rect">
            <a:avLst/>
          </a:prstGeom>
        </p:spPr>
      </p:pic>
      <p:sp>
        <p:nvSpPr>
          <p:cNvPr id="6" name="TextBox 5"/>
          <p:cNvSpPr txBox="1"/>
          <p:nvPr/>
        </p:nvSpPr>
        <p:spPr>
          <a:xfrm>
            <a:off x="5624086" y="3974839"/>
            <a:ext cx="518349" cy="369332"/>
          </a:xfrm>
          <a:prstGeom prst="rect">
            <a:avLst/>
          </a:prstGeom>
          <a:solidFill>
            <a:srgbClr val="FFFFFF"/>
          </a:solidFill>
          <a:ln>
            <a:solidFill>
              <a:srgbClr val="FFFFFF"/>
            </a:solidFill>
          </a:ln>
        </p:spPr>
        <p:txBody>
          <a:bodyPr wrap="square" rtlCol="0">
            <a:spAutoFit/>
          </a:bodyPr>
          <a:lstStyle/>
          <a:p>
            <a:endParaRPr lang="en-US" dirty="0"/>
          </a:p>
        </p:txBody>
      </p:sp>
      <p:sp>
        <p:nvSpPr>
          <p:cNvPr id="3" name="Slide Number Placeholder 2"/>
          <p:cNvSpPr>
            <a:spLocks noGrp="1"/>
          </p:cNvSpPr>
          <p:nvPr>
            <p:ph type="sldNum" sz="quarter" idx="12"/>
          </p:nvPr>
        </p:nvSpPr>
        <p:spPr/>
        <p:txBody>
          <a:bodyPr/>
          <a:lstStyle/>
          <a:p>
            <a:fld id="{651FC063-5EA9-49AF-AFAF-D68C9E82B23B}" type="slidenum">
              <a:rPr lang="en-US" smtClean="0"/>
              <a:pPr/>
              <a:t>19</a:t>
            </a:fld>
            <a:endParaRPr lang="en-US"/>
          </a:p>
        </p:txBody>
      </p:sp>
    </p:spTree>
    <p:extLst>
      <p:ext uri="{BB962C8B-B14F-4D97-AF65-F5344CB8AC3E}">
        <p14:creationId xmlns:p14="http://schemas.microsoft.com/office/powerpoint/2010/main" val="32736910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3704" y="4806132"/>
            <a:ext cx="2666575" cy="1143000"/>
          </a:xfrm>
        </p:spPr>
        <p:txBody>
          <a:bodyPr>
            <a:noAutofit/>
          </a:bodyPr>
          <a:lstStyle/>
          <a:p>
            <a:r>
              <a:rPr lang="en-US" sz="2400" dirty="0" smtClean="0">
                <a:hlinkClick r:id="rId3"/>
              </a:rPr>
              <a:t>Sun News</a:t>
            </a:r>
            <a:r>
              <a:rPr lang="en-US" sz="2400" dirty="0">
                <a:hlinkClick r:id="rId3"/>
              </a:rPr>
              <a:t>, </a:t>
            </a:r>
            <a:r>
              <a:rPr lang="en-US" sz="2400" dirty="0" smtClean="0">
                <a:hlinkClick r:id="rId3"/>
              </a:rPr>
              <a:t>2018</a:t>
            </a:r>
            <a:r>
              <a:rPr lang="en-US" sz="2400" dirty="0"/>
              <a:t/>
            </a:r>
            <a:br>
              <a:rPr lang="en-US" sz="2400" dirty="0"/>
            </a:br>
            <a:endParaRPr lang="en-US" sz="2400" dirty="0"/>
          </a:p>
        </p:txBody>
      </p:sp>
      <p:pic>
        <p:nvPicPr>
          <p:cNvPr id="5" name="Picture 4"/>
          <p:cNvPicPr>
            <a:picLocks noChangeAspect="1"/>
          </p:cNvPicPr>
          <p:nvPr/>
        </p:nvPicPr>
        <p:blipFill>
          <a:blip r:embed="rId4"/>
          <a:stretch>
            <a:fillRect/>
          </a:stretch>
        </p:blipFill>
        <p:spPr>
          <a:xfrm>
            <a:off x="531944" y="2679983"/>
            <a:ext cx="4703042" cy="3531685"/>
          </a:xfrm>
          <a:prstGeom prst="rect">
            <a:avLst/>
          </a:prstGeom>
        </p:spPr>
      </p:pic>
      <p:sp>
        <p:nvSpPr>
          <p:cNvPr id="6" name="Rectangle 5"/>
          <p:cNvSpPr/>
          <p:nvPr/>
        </p:nvSpPr>
        <p:spPr>
          <a:xfrm>
            <a:off x="0" y="6211669"/>
            <a:ext cx="9144000" cy="646331"/>
          </a:xfrm>
          <a:prstGeom prst="rect">
            <a:avLst/>
          </a:prstGeom>
        </p:spPr>
        <p:txBody>
          <a:bodyPr wrap="square">
            <a:spAutoFit/>
          </a:bodyPr>
          <a:lstStyle/>
          <a:p>
            <a:r>
              <a:rPr lang="en-US" dirty="0"/>
              <a:t>“Contamination” means residents putting materials in their blue bins that are NOT recyclable – food, trash, and various non-recyclable materials.)</a:t>
            </a:r>
          </a:p>
        </p:txBody>
      </p:sp>
      <p:sp>
        <p:nvSpPr>
          <p:cNvPr id="3" name="TextBox 2"/>
          <p:cNvSpPr txBox="1"/>
          <p:nvPr/>
        </p:nvSpPr>
        <p:spPr>
          <a:xfrm>
            <a:off x="282198" y="125439"/>
            <a:ext cx="8575685" cy="1938992"/>
          </a:xfrm>
          <a:prstGeom prst="rect">
            <a:avLst/>
          </a:prstGeom>
          <a:noFill/>
        </p:spPr>
        <p:txBody>
          <a:bodyPr wrap="square" rtlCol="0">
            <a:spAutoFit/>
          </a:bodyPr>
          <a:lstStyle/>
          <a:p>
            <a:r>
              <a:rPr lang="en-US" sz="4000" dirty="0" smtClean="0"/>
              <a:t>“Things tell a Story” </a:t>
            </a:r>
            <a:r>
              <a:rPr lang="en-US" sz="2400" dirty="0" smtClean="0"/>
              <a:t>(William James, 1907: 96)</a:t>
            </a:r>
            <a:endParaRPr lang="en-US" sz="4000" dirty="0" smtClean="0"/>
          </a:p>
          <a:p>
            <a:endParaRPr lang="en-US" sz="4000" dirty="0" smtClean="0"/>
          </a:p>
          <a:p>
            <a:r>
              <a:rPr lang="en-US" sz="4000" dirty="0" smtClean="0"/>
              <a:t>Our recycling of things tells a story</a:t>
            </a:r>
            <a:endParaRPr lang="en-US" sz="40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a:t>
            </a:fld>
            <a:endParaRPr lang="en-US"/>
          </a:p>
        </p:txBody>
      </p:sp>
    </p:spTree>
    <p:extLst>
      <p:ext uri="{BB962C8B-B14F-4D97-AF65-F5344CB8AC3E}">
        <p14:creationId xmlns:p14="http://schemas.microsoft.com/office/powerpoint/2010/main" val="28318765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block between WORLD OF CULTURE &amp; WORLD OF LIFE</a:t>
            </a:r>
            <a:endParaRPr lang="en-US" dirty="0"/>
          </a:p>
        </p:txBody>
      </p:sp>
      <p:sp>
        <p:nvSpPr>
          <p:cNvPr id="3" name="Content Placeholder 2"/>
          <p:cNvSpPr>
            <a:spLocks noGrp="1"/>
          </p:cNvSpPr>
          <p:nvPr>
            <p:ph idx="1"/>
          </p:nvPr>
        </p:nvSpPr>
        <p:spPr>
          <a:xfrm>
            <a:off x="457200" y="5720826"/>
            <a:ext cx="8229600" cy="810674"/>
          </a:xfrm>
        </p:spPr>
        <p:txBody>
          <a:bodyPr>
            <a:normAutofit fontScale="85000" lnSpcReduction="20000"/>
          </a:bodyPr>
          <a:lstStyle/>
          <a:p>
            <a:pPr marL="0" indent="0">
              <a:buNone/>
            </a:pPr>
            <a:r>
              <a:rPr lang="en-US" dirty="0" smtClean="0"/>
              <a:t>The World of Culture produces Waste which Kills World of Life faster than we can RECYCLE, REDUSE, REUSE</a:t>
            </a:r>
            <a:endParaRPr lang="en-US" dirty="0"/>
          </a:p>
        </p:txBody>
      </p:sp>
      <p:pic>
        <p:nvPicPr>
          <p:cNvPr id="4" name="Picture 3"/>
          <p:cNvPicPr>
            <a:picLocks noChangeAspect="1"/>
          </p:cNvPicPr>
          <p:nvPr/>
        </p:nvPicPr>
        <p:blipFill>
          <a:blip r:embed="rId2"/>
          <a:stretch>
            <a:fillRect/>
          </a:stretch>
        </p:blipFill>
        <p:spPr>
          <a:xfrm>
            <a:off x="698500" y="1485900"/>
            <a:ext cx="7747000" cy="3873500"/>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20</a:t>
            </a:fld>
            <a:endParaRPr lang="en-US"/>
          </a:p>
        </p:txBody>
      </p:sp>
      <p:sp>
        <p:nvSpPr>
          <p:cNvPr id="6" name="Oval Callout 5"/>
          <p:cNvSpPr/>
          <p:nvPr/>
        </p:nvSpPr>
        <p:spPr>
          <a:xfrm>
            <a:off x="6333778" y="3433899"/>
            <a:ext cx="2810222" cy="1693431"/>
          </a:xfrm>
          <a:prstGeom prst="wedgeEllipseCallout">
            <a:avLst>
              <a:gd name="adj1" fmla="val -107852"/>
              <a:gd name="adj2" fmla="val 316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553200" y="3731819"/>
            <a:ext cx="2590801" cy="1077218"/>
          </a:xfrm>
          <a:prstGeom prst="rect">
            <a:avLst/>
          </a:prstGeom>
          <a:noFill/>
        </p:spPr>
        <p:txBody>
          <a:bodyPr wrap="square" rtlCol="0">
            <a:spAutoFit/>
          </a:bodyPr>
          <a:lstStyle/>
          <a:p>
            <a:pPr algn="ctr"/>
            <a:r>
              <a:rPr lang="en-US" sz="3200" b="1" dirty="0" smtClean="0"/>
              <a:t>Plastic Things Tell A Story</a:t>
            </a:r>
          </a:p>
        </p:txBody>
      </p:sp>
    </p:spTree>
    <p:extLst>
      <p:ext uri="{BB962C8B-B14F-4D97-AF65-F5344CB8AC3E}">
        <p14:creationId xmlns:p14="http://schemas.microsoft.com/office/powerpoint/2010/main" val="3835274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42655"/>
            <a:ext cx="9009896" cy="463966"/>
          </a:xfrm>
        </p:spPr>
        <p:txBody>
          <a:bodyPr>
            <a:noAutofit/>
          </a:bodyPr>
          <a:lstStyle/>
          <a:p>
            <a:r>
              <a:rPr lang="en-US" sz="3200" b="1" dirty="0" smtClean="0">
                <a:solidFill>
                  <a:srgbClr val="FF0000"/>
                </a:solidFill>
              </a:rPr>
              <a:t>FIRST ANTENARRATIVE  PROCESS IS DIALECTICAL</a:t>
            </a:r>
            <a:endParaRPr lang="en-US" sz="3200" b="1" dirty="0">
              <a:solidFill>
                <a:srgbClr val="FF0000"/>
              </a:solidFill>
            </a:endParaRPr>
          </a:p>
        </p:txBody>
      </p:sp>
      <p:pic>
        <p:nvPicPr>
          <p:cNvPr id="6" name="Picture 5"/>
          <p:cNvPicPr>
            <a:picLocks noChangeAspect="1"/>
          </p:cNvPicPr>
          <p:nvPr/>
        </p:nvPicPr>
        <p:blipFill>
          <a:blip r:embed="rId2"/>
          <a:stretch>
            <a:fillRect/>
          </a:stretch>
        </p:blipFill>
        <p:spPr>
          <a:xfrm>
            <a:off x="63500" y="634940"/>
            <a:ext cx="9009896" cy="6223059"/>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21</a:t>
            </a:fld>
            <a:endParaRPr lang="en-US"/>
          </a:p>
        </p:txBody>
      </p:sp>
    </p:spTree>
    <p:extLst>
      <p:ext uri="{BB962C8B-B14F-4D97-AF65-F5344CB8AC3E}">
        <p14:creationId xmlns:p14="http://schemas.microsoft.com/office/powerpoint/2010/main" val="29138116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World of Culture </a:t>
            </a:r>
            <a:r>
              <a:rPr lang="en-US" dirty="0" smtClean="0">
                <a:sym typeface="Wingdings"/>
              </a:rPr>
              <a:t>World of Technology is polluting World of Life</a:t>
            </a:r>
            <a:endParaRPr lang="en-US" dirty="0"/>
          </a:p>
        </p:txBody>
      </p:sp>
      <p:sp>
        <p:nvSpPr>
          <p:cNvPr id="4" name="Rectangle 3"/>
          <p:cNvSpPr/>
          <p:nvPr/>
        </p:nvSpPr>
        <p:spPr>
          <a:xfrm>
            <a:off x="602219" y="4911682"/>
            <a:ext cx="8541781" cy="1477328"/>
          </a:xfrm>
          <a:prstGeom prst="rect">
            <a:avLst/>
          </a:prstGeom>
        </p:spPr>
        <p:txBody>
          <a:bodyPr wrap="square">
            <a:spAutoFit/>
          </a:bodyPr>
          <a:lstStyle/>
          <a:p>
            <a:r>
              <a:rPr lang="en-US" dirty="0"/>
              <a:t>Besides killing wildlife, plastic and other debris damage boat and submarine equipment, litter beaches, discourage swimming and harm commercial and local fisheries. The problem of plastic and other accumulated trash affects beaches and oceans all over the world, including at both poles. Land masses that end up in the path of the rotating gyres receive particularly large amounts of trash.</a:t>
            </a:r>
          </a:p>
        </p:txBody>
      </p:sp>
      <p:pic>
        <p:nvPicPr>
          <p:cNvPr id="5" name="Picture 4"/>
          <p:cNvPicPr>
            <a:picLocks noChangeAspect="1"/>
          </p:cNvPicPr>
          <p:nvPr/>
        </p:nvPicPr>
        <p:blipFill>
          <a:blip r:embed="rId2"/>
          <a:stretch>
            <a:fillRect/>
          </a:stretch>
        </p:blipFill>
        <p:spPr>
          <a:xfrm>
            <a:off x="3302000" y="1955800"/>
            <a:ext cx="2540000" cy="2933700"/>
          </a:xfrm>
          <a:prstGeom prst="rect">
            <a:avLst/>
          </a:prstGeom>
        </p:spPr>
      </p:pic>
      <p:sp>
        <p:nvSpPr>
          <p:cNvPr id="6" name="Slide Number Placeholder 5"/>
          <p:cNvSpPr>
            <a:spLocks noGrp="1"/>
          </p:cNvSpPr>
          <p:nvPr>
            <p:ph type="sldNum" sz="quarter" idx="12"/>
          </p:nvPr>
        </p:nvSpPr>
        <p:spPr/>
        <p:txBody>
          <a:bodyPr/>
          <a:lstStyle/>
          <a:p>
            <a:fld id="{651FC063-5EA9-49AF-AFAF-D68C9E82B23B}" type="slidenum">
              <a:rPr lang="en-US" smtClean="0"/>
              <a:pPr/>
              <a:t>22</a:t>
            </a:fld>
            <a:endParaRPr lang="en-US"/>
          </a:p>
        </p:txBody>
      </p:sp>
    </p:spTree>
    <p:extLst>
      <p:ext uri="{BB962C8B-B14F-4D97-AF65-F5344CB8AC3E}">
        <p14:creationId xmlns:p14="http://schemas.microsoft.com/office/powerpoint/2010/main" val="3188951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Antenarrative PATH 2</a:t>
            </a:r>
            <a:endParaRPr lang="en-US" dirty="0"/>
          </a:p>
        </p:txBody>
      </p:sp>
      <p:sp>
        <p:nvSpPr>
          <p:cNvPr id="3" name="Content Placeholder 2"/>
          <p:cNvSpPr>
            <a:spLocks noGrp="1"/>
          </p:cNvSpPr>
          <p:nvPr>
            <p:ph idx="1"/>
          </p:nvPr>
        </p:nvSpPr>
        <p:spPr>
          <a:xfrm>
            <a:off x="457200" y="5556187"/>
            <a:ext cx="8229600" cy="1139952"/>
          </a:xfrm>
        </p:spPr>
        <p:txBody>
          <a:bodyPr/>
          <a:lstStyle/>
          <a:p>
            <a:pPr marL="0" indent="0">
              <a:buNone/>
            </a:pPr>
            <a:r>
              <a:rPr lang="en-US" dirty="0" smtClean="0"/>
              <a:t>Learn INDIGENOUS Ways of Knowing &amp; Being that are in Balance with World of Life</a:t>
            </a:r>
            <a:endParaRPr lang="en-US" dirty="0"/>
          </a:p>
        </p:txBody>
      </p:sp>
      <p:pic>
        <p:nvPicPr>
          <p:cNvPr id="5" name="Picture 4"/>
          <p:cNvPicPr>
            <a:picLocks noChangeAspect="1"/>
          </p:cNvPicPr>
          <p:nvPr/>
        </p:nvPicPr>
        <p:blipFill>
          <a:blip r:embed="rId2"/>
          <a:stretch>
            <a:fillRect/>
          </a:stretch>
        </p:blipFill>
        <p:spPr>
          <a:xfrm>
            <a:off x="1849966" y="1533364"/>
            <a:ext cx="7192654" cy="3719674"/>
          </a:xfrm>
          <a:prstGeom prst="rect">
            <a:avLst/>
          </a:prstGeom>
        </p:spPr>
      </p:pic>
      <p:sp>
        <p:nvSpPr>
          <p:cNvPr id="6" name="Slide Number Placeholder 5"/>
          <p:cNvSpPr>
            <a:spLocks noGrp="1"/>
          </p:cNvSpPr>
          <p:nvPr>
            <p:ph type="sldNum" sz="quarter" idx="12"/>
          </p:nvPr>
        </p:nvSpPr>
        <p:spPr/>
        <p:txBody>
          <a:bodyPr/>
          <a:lstStyle/>
          <a:p>
            <a:fld id="{651FC063-5EA9-49AF-AFAF-D68C9E82B23B}" type="slidenum">
              <a:rPr lang="en-US" smtClean="0"/>
              <a:pPr/>
              <a:t>23</a:t>
            </a:fld>
            <a:endParaRPr lang="en-US"/>
          </a:p>
        </p:txBody>
      </p:sp>
    </p:spTree>
    <p:extLst>
      <p:ext uri="{BB962C8B-B14F-4D97-AF65-F5344CB8AC3E}">
        <p14:creationId xmlns:p14="http://schemas.microsoft.com/office/powerpoint/2010/main" val="2710538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353"/>
            <a:ext cx="9144000" cy="567629"/>
          </a:xfrm>
        </p:spPr>
        <p:txBody>
          <a:bodyPr>
            <a:noAutofit/>
          </a:bodyPr>
          <a:lstStyle/>
          <a:p>
            <a:r>
              <a:rPr lang="en-US" sz="3600" b="1" dirty="0" smtClean="0">
                <a:solidFill>
                  <a:srgbClr val="FF0000"/>
                </a:solidFill>
              </a:rPr>
              <a:t>2</a:t>
            </a:r>
            <a:r>
              <a:rPr lang="en-US" sz="3600" b="1" baseline="30000" dirty="0" smtClean="0">
                <a:solidFill>
                  <a:srgbClr val="FF0000"/>
                </a:solidFill>
              </a:rPr>
              <a:t>nd</a:t>
            </a:r>
            <a:r>
              <a:rPr lang="en-US" sz="3600" b="1" dirty="0" smtClean="0">
                <a:solidFill>
                  <a:srgbClr val="FF0000"/>
                </a:solidFill>
              </a:rPr>
              <a:t> ANTENARRATIVE PROCESS IS DIALOGICAL</a:t>
            </a:r>
            <a:endParaRPr lang="en-US" sz="3600" b="1" dirty="0">
              <a:solidFill>
                <a:srgbClr val="FF0000"/>
              </a:solidFill>
            </a:endParaRPr>
          </a:p>
        </p:txBody>
      </p:sp>
      <p:pic>
        <p:nvPicPr>
          <p:cNvPr id="5" name="Picture 4"/>
          <p:cNvPicPr>
            <a:picLocks noChangeAspect="1"/>
          </p:cNvPicPr>
          <p:nvPr/>
        </p:nvPicPr>
        <p:blipFill>
          <a:blip r:embed="rId2"/>
          <a:stretch>
            <a:fillRect/>
          </a:stretch>
        </p:blipFill>
        <p:spPr>
          <a:xfrm>
            <a:off x="25400" y="621982"/>
            <a:ext cx="9074823" cy="6236018"/>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24</a:t>
            </a:fld>
            <a:endParaRPr lang="en-US"/>
          </a:p>
        </p:txBody>
      </p:sp>
    </p:spTree>
    <p:extLst>
      <p:ext uri="{BB962C8B-B14F-4D97-AF65-F5344CB8AC3E}">
        <p14:creationId xmlns:p14="http://schemas.microsoft.com/office/powerpoint/2010/main" val="10307565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Walter Benjamin 1936</a:t>
            </a:r>
            <a:endParaRPr lang="en-US" dirty="0"/>
          </a:p>
        </p:txBody>
      </p:sp>
      <p:sp>
        <p:nvSpPr>
          <p:cNvPr id="3" name="Content Placeholder 2"/>
          <p:cNvSpPr>
            <a:spLocks noGrp="1"/>
          </p:cNvSpPr>
          <p:nvPr>
            <p:ph idx="1"/>
          </p:nvPr>
        </p:nvSpPr>
        <p:spPr>
          <a:xfrm>
            <a:off x="457200" y="1600200"/>
            <a:ext cx="8432038" cy="5110801"/>
          </a:xfrm>
        </p:spPr>
        <p:txBody>
          <a:bodyPr>
            <a:normAutofit/>
          </a:bodyPr>
          <a:lstStyle/>
          <a:p>
            <a:r>
              <a:rPr lang="en-US" dirty="0" smtClean="0"/>
              <a:t>Said “Storytelling is Coming to an End”</a:t>
            </a:r>
          </a:p>
          <a:p>
            <a:r>
              <a:rPr lang="en-US" dirty="0" smtClean="0"/>
              <a:t>Because the skill to tell a living story and to listen and understand living story is less than it was</a:t>
            </a:r>
          </a:p>
          <a:p>
            <a:r>
              <a:rPr lang="en-US" dirty="0" smtClean="0"/>
              <a:t>Why? Because workers no longer allowed to sign and tell stories at work</a:t>
            </a:r>
          </a:p>
          <a:p>
            <a:r>
              <a:rPr lang="en-US" dirty="0" smtClean="0"/>
              <a:t>Because of the rise of Western Narrative that is disconnected from CONTEXT, UNGROUNDED to Mother Earth</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25</a:t>
            </a:fld>
            <a:endParaRPr lang="en-US"/>
          </a:p>
        </p:txBody>
      </p:sp>
    </p:spTree>
    <p:extLst>
      <p:ext uri="{BB962C8B-B14F-4D97-AF65-F5344CB8AC3E}">
        <p14:creationId xmlns:p14="http://schemas.microsoft.com/office/powerpoint/2010/main" val="242173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31779" y="39439"/>
            <a:ext cx="8229600" cy="1143000"/>
          </a:xfrm>
        </p:spPr>
        <p:txBody>
          <a:bodyPr>
            <a:normAutofit fontScale="90000"/>
          </a:bodyPr>
          <a:lstStyle/>
          <a:p>
            <a:r>
              <a:rPr lang="en-US" dirty="0" smtClean="0">
                <a:solidFill>
                  <a:srgbClr val="CCFFCC"/>
                </a:solidFill>
              </a:rPr>
              <a:t>IWOK Storytelling is Coming to an End</a:t>
            </a:r>
            <a:endParaRPr lang="en-US" dirty="0">
              <a:solidFill>
                <a:srgbClr val="CCFFCC"/>
              </a:solidFill>
            </a:endParaRPr>
          </a:p>
        </p:txBody>
      </p:sp>
      <p:sp>
        <p:nvSpPr>
          <p:cNvPr id="3" name="Content Placeholder 2"/>
          <p:cNvSpPr>
            <a:spLocks noGrp="1"/>
          </p:cNvSpPr>
          <p:nvPr>
            <p:ph idx="1"/>
          </p:nvPr>
        </p:nvSpPr>
        <p:spPr>
          <a:xfrm>
            <a:off x="457200" y="3867820"/>
            <a:ext cx="2694011" cy="2958821"/>
          </a:xfrm>
        </p:spPr>
        <p:txBody>
          <a:bodyPr>
            <a:normAutofit fontScale="77500" lnSpcReduction="20000"/>
          </a:bodyPr>
          <a:lstStyle/>
          <a:p>
            <a:r>
              <a:rPr lang="en-US" dirty="0" smtClean="0"/>
              <a:t>IWOK Storytelling of relation of World of Live to Ethical Answerability giving way to World of Culture Narratives</a:t>
            </a:r>
          </a:p>
        </p:txBody>
      </p:sp>
      <p:sp>
        <p:nvSpPr>
          <p:cNvPr id="5" name="Rectangle 4"/>
          <p:cNvSpPr/>
          <p:nvPr/>
        </p:nvSpPr>
        <p:spPr>
          <a:xfrm>
            <a:off x="5703732" y="3867820"/>
            <a:ext cx="3440268" cy="2677656"/>
          </a:xfrm>
          <a:prstGeom prst="rect">
            <a:avLst/>
          </a:prstGeom>
        </p:spPr>
        <p:txBody>
          <a:bodyPr wrap="square">
            <a:spAutoFit/>
          </a:bodyPr>
          <a:lstStyle/>
          <a:p>
            <a:pPr algn="ctr"/>
            <a:r>
              <a:rPr lang="en-US" sz="2400" dirty="0"/>
              <a:t>Many World of Culture Narratives promise CORPORATE SOCIAL RESPONSIBILITY that is FAKE NARRATIVE, ILLUSION, or GREENWASHING</a:t>
            </a:r>
          </a:p>
        </p:txBody>
      </p:sp>
      <p:sp>
        <p:nvSpPr>
          <p:cNvPr id="6" name="Slide Number Placeholder 5"/>
          <p:cNvSpPr>
            <a:spLocks noGrp="1"/>
          </p:cNvSpPr>
          <p:nvPr>
            <p:ph type="sldNum" sz="quarter" idx="12"/>
          </p:nvPr>
        </p:nvSpPr>
        <p:spPr/>
        <p:txBody>
          <a:bodyPr/>
          <a:lstStyle/>
          <a:p>
            <a:fld id="{651FC063-5EA9-49AF-AFAF-D68C9E82B23B}" type="slidenum">
              <a:rPr lang="en-US" smtClean="0"/>
              <a:pPr/>
              <a:t>26</a:t>
            </a:fld>
            <a:endParaRPr lang="en-US"/>
          </a:p>
        </p:txBody>
      </p:sp>
    </p:spTree>
    <p:extLst>
      <p:ext uri="{BB962C8B-B14F-4D97-AF65-F5344CB8AC3E}">
        <p14:creationId xmlns:p14="http://schemas.microsoft.com/office/powerpoint/2010/main" val="2250815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42"/>
            <a:ext cx="8229600" cy="269596"/>
          </a:xfrm>
        </p:spPr>
        <p:txBody>
          <a:bodyPr>
            <a:noAutofit/>
          </a:bodyPr>
          <a:lstStyle/>
          <a:p>
            <a:r>
              <a:rPr lang="en-US" sz="3200" dirty="0" smtClean="0">
                <a:solidFill>
                  <a:srgbClr val="FF0000"/>
                </a:solidFill>
              </a:rPr>
              <a:t>4-Fold Storytelling Paradigm</a:t>
            </a:r>
            <a:endParaRPr lang="en-US" sz="3200" dirty="0">
              <a:solidFill>
                <a:srgbClr val="FF0000"/>
              </a:solidFill>
            </a:endParaRPr>
          </a:p>
        </p:txBody>
      </p:sp>
      <p:pic>
        <p:nvPicPr>
          <p:cNvPr id="7" name="Picture 6"/>
          <p:cNvPicPr>
            <a:picLocks noChangeAspect="1"/>
          </p:cNvPicPr>
          <p:nvPr/>
        </p:nvPicPr>
        <p:blipFill>
          <a:blip r:embed="rId2"/>
          <a:stretch>
            <a:fillRect/>
          </a:stretch>
        </p:blipFill>
        <p:spPr>
          <a:xfrm>
            <a:off x="0" y="455431"/>
            <a:ext cx="9144000" cy="6402569"/>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27</a:t>
            </a:fld>
            <a:endParaRPr lang="en-US"/>
          </a:p>
        </p:txBody>
      </p:sp>
    </p:spTree>
    <p:extLst>
      <p:ext uri="{BB962C8B-B14F-4D97-AF65-F5344CB8AC3E}">
        <p14:creationId xmlns:p14="http://schemas.microsoft.com/office/powerpoint/2010/main" val="8806209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does </a:t>
            </a:r>
            <a:r>
              <a:rPr lang="en-US" sz="3200" dirty="0" smtClean="0"/>
              <a:t>Søren Brier’s Cybersemiotics </a:t>
            </a:r>
            <a:r>
              <a:rPr lang="en-US" sz="3200" dirty="0"/>
              <a:t>approach contribute </a:t>
            </a:r>
            <a:r>
              <a:rPr lang="en-US" sz="3200" dirty="0" smtClean="0"/>
              <a:t>Storytelling?</a:t>
            </a:r>
            <a:endParaRPr lang="en-US" sz="3200" dirty="0"/>
          </a:p>
        </p:txBody>
      </p:sp>
      <p:sp>
        <p:nvSpPr>
          <p:cNvPr id="3" name="Content Placeholder 2"/>
          <p:cNvSpPr>
            <a:spLocks noGrp="1"/>
          </p:cNvSpPr>
          <p:nvPr>
            <p:ph idx="1"/>
          </p:nvPr>
        </p:nvSpPr>
        <p:spPr/>
        <p:txBody>
          <a:bodyPr>
            <a:normAutofit fontScale="92500"/>
          </a:bodyPr>
          <a:lstStyle/>
          <a:p>
            <a:pPr marL="0" indent="0">
              <a:buNone/>
            </a:pPr>
            <a:r>
              <a:rPr lang="en-US" dirty="0"/>
              <a:t>integration </a:t>
            </a:r>
            <a:r>
              <a:rPr lang="en-US" dirty="0" smtClean="0"/>
              <a:t>of </a:t>
            </a:r>
            <a:r>
              <a:rPr lang="en-US" dirty="0"/>
              <a:t>IWOK-living </a:t>
            </a:r>
            <a:r>
              <a:rPr lang="en-US" dirty="0" smtClean="0"/>
              <a:t>story </a:t>
            </a:r>
            <a:r>
              <a:rPr lang="en-US" dirty="0"/>
              <a:t>knowledge and </a:t>
            </a:r>
            <a:r>
              <a:rPr lang="en-US" dirty="0" smtClean="0"/>
              <a:t>Narrative of the Other-intersubjective</a:t>
            </a:r>
            <a:r>
              <a:rPr lang="en-US" dirty="0"/>
              <a:t> </a:t>
            </a:r>
            <a:r>
              <a:rPr lang="en-US" dirty="0" smtClean="0"/>
              <a:t>with BEING in the Natural World of BIOLOGY/MATTER/ENERGY</a:t>
            </a:r>
          </a:p>
          <a:p>
            <a:pPr marL="0" indent="0">
              <a:buNone/>
            </a:pPr>
            <a:r>
              <a:rPr lang="en-US" dirty="0" smtClean="0"/>
              <a:t> ‘Cybersemiotics</a:t>
            </a:r>
            <a:r>
              <a:rPr lang="en-US" dirty="0"/>
              <a:t>’ integrates Charles Sanders Peirce's semiotics (both numeric- and qualitative-multiplicity of open series of some 24 triads) with the autopoiesis of Niklas Luhmann's cybernetic ‘closed’ systems theory of three autopoieses. </a:t>
            </a:r>
          </a:p>
        </p:txBody>
      </p:sp>
      <p:sp>
        <p:nvSpPr>
          <p:cNvPr id="4" name="Slide Number Placeholder 3"/>
          <p:cNvSpPr>
            <a:spLocks noGrp="1"/>
          </p:cNvSpPr>
          <p:nvPr>
            <p:ph type="sldNum" sz="quarter" idx="12"/>
          </p:nvPr>
        </p:nvSpPr>
        <p:spPr/>
        <p:txBody>
          <a:bodyPr/>
          <a:lstStyle/>
          <a:p>
            <a:fld id="{651FC063-5EA9-49AF-AFAF-D68C9E82B23B}" type="slidenum">
              <a:rPr lang="en-US" smtClean="0"/>
              <a:pPr/>
              <a:t>28</a:t>
            </a:fld>
            <a:endParaRPr lang="en-US"/>
          </a:p>
        </p:txBody>
      </p:sp>
    </p:spTree>
    <p:extLst>
      <p:ext uri="{BB962C8B-B14F-4D97-AF65-F5344CB8AC3E}">
        <p14:creationId xmlns:p14="http://schemas.microsoft.com/office/powerpoint/2010/main" val="33297963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38" y="5566013"/>
            <a:ext cx="8229600" cy="1143000"/>
          </a:xfrm>
        </p:spPr>
        <p:txBody>
          <a:bodyPr>
            <a:noAutofit/>
          </a:bodyPr>
          <a:lstStyle/>
          <a:p>
            <a:r>
              <a:rPr lang="en-US" sz="3200" b="1" i="1" dirty="0"/>
              <a:t>Figure 27: Rendition of Brier’s Star Model of Cybersemiotics (Image by D. Boje, 2017)</a:t>
            </a:r>
            <a:br>
              <a:rPr lang="en-US" sz="3200" b="1" i="1" dirty="0"/>
            </a:br>
            <a:endParaRPr lang="en-US" sz="32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0193"/>
          </a:xfrm>
          <a:prstGeom prst="rect">
            <a:avLst/>
          </a:prstGeom>
          <a:noFill/>
          <a:ln>
            <a:noFill/>
          </a:ln>
        </p:spPr>
      </p:pic>
      <p:sp>
        <p:nvSpPr>
          <p:cNvPr id="3" name="TextBox 2"/>
          <p:cNvSpPr txBox="1"/>
          <p:nvPr/>
        </p:nvSpPr>
        <p:spPr>
          <a:xfrm>
            <a:off x="736849" y="987834"/>
            <a:ext cx="2179196" cy="646331"/>
          </a:xfrm>
          <a:prstGeom prst="rect">
            <a:avLst/>
          </a:prstGeom>
          <a:solidFill>
            <a:schemeClr val="accent3">
              <a:lumMod val="40000"/>
              <a:lumOff val="60000"/>
            </a:schemeClr>
          </a:solidFill>
        </p:spPr>
        <p:txBody>
          <a:bodyPr wrap="square" rtlCol="0">
            <a:spAutoFit/>
          </a:bodyPr>
          <a:lstStyle/>
          <a:p>
            <a:pPr algn="ctr"/>
            <a:r>
              <a:rPr lang="en-US" b="1" dirty="0" smtClean="0">
                <a:solidFill>
                  <a:schemeClr val="accent3">
                    <a:lumMod val="75000"/>
                  </a:schemeClr>
                </a:solidFill>
              </a:rPr>
              <a:t>Living Story</a:t>
            </a:r>
          </a:p>
          <a:p>
            <a:pPr algn="ctr"/>
            <a:r>
              <a:rPr lang="en-US" b="1" dirty="0" smtClean="0">
                <a:solidFill>
                  <a:schemeClr val="accent3">
                    <a:lumMod val="75000"/>
                  </a:schemeClr>
                </a:solidFill>
              </a:rPr>
              <a:t> (World of LIFE</a:t>
            </a:r>
            <a:r>
              <a:rPr lang="en-US" b="1" dirty="0" smtClean="0">
                <a:solidFill>
                  <a:schemeClr val="accent6">
                    <a:lumMod val="75000"/>
                  </a:schemeClr>
                </a:solidFill>
              </a:rPr>
              <a:t>)</a:t>
            </a:r>
            <a:endParaRPr lang="en-US" b="1" dirty="0">
              <a:solidFill>
                <a:schemeClr val="accent6">
                  <a:lumMod val="75000"/>
                </a:schemeClr>
              </a:solidFill>
            </a:endParaRPr>
          </a:p>
        </p:txBody>
      </p:sp>
      <p:sp>
        <p:nvSpPr>
          <p:cNvPr id="5" name="Right Arrow 4"/>
          <p:cNvSpPr/>
          <p:nvPr/>
        </p:nvSpPr>
        <p:spPr>
          <a:xfrm rot="8227206">
            <a:off x="5596926" y="4480028"/>
            <a:ext cx="862272" cy="42335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Up Arrow 5"/>
          <p:cNvSpPr/>
          <p:nvPr/>
        </p:nvSpPr>
        <p:spPr>
          <a:xfrm rot="3317105">
            <a:off x="7309527" y="2935584"/>
            <a:ext cx="511079" cy="87807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407789" y="3865083"/>
            <a:ext cx="2179196" cy="646331"/>
          </a:xfrm>
          <a:prstGeom prst="rect">
            <a:avLst/>
          </a:prstGeom>
          <a:solidFill>
            <a:schemeClr val="accent6">
              <a:lumMod val="20000"/>
              <a:lumOff val="80000"/>
            </a:schemeClr>
          </a:solidFill>
        </p:spPr>
        <p:txBody>
          <a:bodyPr wrap="square" rtlCol="0">
            <a:spAutoFit/>
          </a:bodyPr>
          <a:lstStyle/>
          <a:p>
            <a:pPr algn="ctr"/>
            <a:r>
              <a:rPr lang="en-US" b="1" dirty="0" smtClean="0">
                <a:solidFill>
                  <a:schemeClr val="accent6">
                    <a:lumMod val="75000"/>
                  </a:schemeClr>
                </a:solidFill>
              </a:rPr>
              <a:t>NARRATIVE</a:t>
            </a:r>
          </a:p>
          <a:p>
            <a:pPr algn="ctr"/>
            <a:r>
              <a:rPr lang="en-US" b="1" dirty="0" smtClean="0">
                <a:solidFill>
                  <a:schemeClr val="accent6">
                    <a:lumMod val="75000"/>
                  </a:schemeClr>
                </a:solidFill>
              </a:rPr>
              <a:t> (World of CULTURE)</a:t>
            </a:r>
            <a:endParaRPr lang="en-US" b="1" dirty="0">
              <a:solidFill>
                <a:schemeClr val="accent6">
                  <a:lumMod val="75000"/>
                </a:schemeClr>
              </a:solidFill>
            </a:endParaRPr>
          </a:p>
        </p:txBody>
      </p:sp>
      <p:sp>
        <p:nvSpPr>
          <p:cNvPr id="8" name="Right Arrow 7"/>
          <p:cNvSpPr/>
          <p:nvPr/>
        </p:nvSpPr>
        <p:spPr>
          <a:xfrm rot="8227206">
            <a:off x="1077381" y="1761213"/>
            <a:ext cx="862272" cy="423358"/>
          </a:xfrm>
          <a:prstGeom prst="rightArrow">
            <a:avLst/>
          </a:prstGeom>
          <a:solidFill>
            <a:srgbClr val="77933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rot="3317105">
            <a:off x="3166921" y="234240"/>
            <a:ext cx="511079" cy="878075"/>
          </a:xfrm>
          <a:prstGeom prst="up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651FC063-5EA9-49AF-AFAF-D68C9E82B23B}" type="slidenum">
              <a:rPr lang="en-US" smtClean="0"/>
              <a:pPr/>
              <a:t>29</a:t>
            </a:fld>
            <a:endParaRPr lang="en-US"/>
          </a:p>
        </p:txBody>
      </p:sp>
      <p:sp>
        <p:nvSpPr>
          <p:cNvPr id="11" name="TextBox 10"/>
          <p:cNvSpPr txBox="1"/>
          <p:nvPr/>
        </p:nvSpPr>
        <p:spPr>
          <a:xfrm>
            <a:off x="1075140" y="3628170"/>
            <a:ext cx="2579806" cy="646331"/>
          </a:xfrm>
          <a:prstGeom prst="rect">
            <a:avLst/>
          </a:prstGeom>
          <a:solidFill>
            <a:srgbClr val="C0504D"/>
          </a:solidFill>
          <a:ln>
            <a:solidFill>
              <a:srgbClr val="FF6600"/>
            </a:solidFill>
          </a:ln>
        </p:spPr>
        <p:txBody>
          <a:bodyPr wrap="square" rtlCol="0">
            <a:spAutoFit/>
          </a:bodyPr>
          <a:lstStyle/>
          <a:p>
            <a:pPr algn="ctr"/>
            <a:r>
              <a:rPr lang="en-US" b="1" dirty="0" smtClean="0">
                <a:solidFill>
                  <a:schemeClr val="bg1"/>
                </a:solidFill>
              </a:rPr>
              <a:t>Actants (Things)</a:t>
            </a:r>
            <a:endParaRPr lang="en-US" b="1" dirty="0" smtClean="0">
              <a:solidFill>
                <a:schemeClr val="bg1"/>
              </a:solidFill>
            </a:endParaRPr>
          </a:p>
          <a:p>
            <a:pPr algn="ctr"/>
            <a:r>
              <a:rPr lang="en-US" b="1" dirty="0" smtClean="0">
                <a:solidFill>
                  <a:schemeClr val="bg1"/>
                </a:solidFill>
              </a:rPr>
              <a:t> (World </a:t>
            </a:r>
            <a:r>
              <a:rPr lang="en-US" b="1" dirty="0" smtClean="0">
                <a:solidFill>
                  <a:schemeClr val="bg1"/>
                </a:solidFill>
              </a:rPr>
              <a:t>of TECHNOLOGY</a:t>
            </a:r>
            <a:r>
              <a:rPr lang="en-US" b="1" dirty="0" smtClean="0">
                <a:solidFill>
                  <a:schemeClr val="accent6">
                    <a:lumMod val="75000"/>
                  </a:schemeClr>
                </a:solidFill>
              </a:rPr>
              <a:t>)</a:t>
            </a:r>
            <a:endParaRPr lang="en-US" b="1" dirty="0">
              <a:solidFill>
                <a:schemeClr val="accent6">
                  <a:lumMod val="75000"/>
                </a:schemeClr>
              </a:solidFill>
            </a:endParaRPr>
          </a:p>
        </p:txBody>
      </p:sp>
      <p:sp>
        <p:nvSpPr>
          <p:cNvPr id="12" name="Right Arrow 11"/>
          <p:cNvSpPr/>
          <p:nvPr/>
        </p:nvSpPr>
        <p:spPr>
          <a:xfrm rot="2094686">
            <a:off x="2749116" y="4451869"/>
            <a:ext cx="862272" cy="423358"/>
          </a:xfrm>
          <a:prstGeom prst="right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Up Arrow 12"/>
          <p:cNvSpPr/>
          <p:nvPr/>
        </p:nvSpPr>
        <p:spPr>
          <a:xfrm rot="18987454">
            <a:off x="1504885" y="2650742"/>
            <a:ext cx="511079" cy="878075"/>
          </a:xfrm>
          <a:prstGeom prst="upArrow">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892286" y="793651"/>
            <a:ext cx="2179196" cy="646331"/>
          </a:xfrm>
          <a:prstGeom prst="rect">
            <a:avLst/>
          </a:prstGeom>
          <a:solidFill>
            <a:srgbClr val="FFFF00"/>
          </a:solidFill>
        </p:spPr>
        <p:txBody>
          <a:bodyPr wrap="square" rtlCol="0">
            <a:spAutoFit/>
          </a:bodyPr>
          <a:lstStyle/>
          <a:p>
            <a:pPr algn="ctr"/>
            <a:r>
              <a:rPr lang="en-US" b="1" dirty="0" smtClean="0">
                <a:solidFill>
                  <a:schemeClr val="accent3">
                    <a:lumMod val="75000"/>
                  </a:schemeClr>
                </a:solidFill>
              </a:rPr>
              <a:t>Antenarrative (bets)</a:t>
            </a:r>
            <a:endParaRPr lang="en-US" b="1" dirty="0" smtClean="0">
              <a:solidFill>
                <a:schemeClr val="accent3">
                  <a:lumMod val="75000"/>
                </a:schemeClr>
              </a:solidFill>
            </a:endParaRPr>
          </a:p>
          <a:p>
            <a:pPr algn="ctr"/>
            <a:r>
              <a:rPr lang="en-US" b="1" dirty="0" smtClean="0">
                <a:solidFill>
                  <a:schemeClr val="accent3">
                    <a:lumMod val="75000"/>
                  </a:schemeClr>
                </a:solidFill>
              </a:rPr>
              <a:t> (World </a:t>
            </a:r>
            <a:r>
              <a:rPr lang="en-US" b="1" dirty="0" smtClean="0">
                <a:solidFill>
                  <a:schemeClr val="accent3">
                    <a:lumMod val="75000"/>
                  </a:schemeClr>
                </a:solidFill>
              </a:rPr>
              <a:t>of FUTURE</a:t>
            </a:r>
            <a:r>
              <a:rPr lang="en-US" b="1" dirty="0" smtClean="0">
                <a:solidFill>
                  <a:schemeClr val="accent6">
                    <a:lumMod val="75000"/>
                  </a:schemeClr>
                </a:solidFill>
              </a:rPr>
              <a:t>)</a:t>
            </a:r>
            <a:endParaRPr lang="en-US" b="1" dirty="0">
              <a:solidFill>
                <a:schemeClr val="accent6">
                  <a:lumMod val="75000"/>
                </a:schemeClr>
              </a:solidFill>
            </a:endParaRPr>
          </a:p>
        </p:txBody>
      </p:sp>
      <p:sp>
        <p:nvSpPr>
          <p:cNvPr id="15" name="Right Arrow 14"/>
          <p:cNvSpPr/>
          <p:nvPr/>
        </p:nvSpPr>
        <p:spPr>
          <a:xfrm rot="12573650">
            <a:off x="5976654" y="185146"/>
            <a:ext cx="862272" cy="423358"/>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rot="8138149">
            <a:off x="7300524" y="1486397"/>
            <a:ext cx="511079" cy="878075"/>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1611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and US</a:t>
            </a:r>
            <a:endParaRPr lang="en-US" dirty="0"/>
          </a:p>
        </p:txBody>
      </p:sp>
      <p:sp>
        <p:nvSpPr>
          <p:cNvPr id="3" name="Content Placeholder 2"/>
          <p:cNvSpPr>
            <a:spLocks noGrp="1"/>
          </p:cNvSpPr>
          <p:nvPr>
            <p:ph idx="1"/>
          </p:nvPr>
        </p:nvSpPr>
        <p:spPr/>
        <p:txBody>
          <a:bodyPr/>
          <a:lstStyle/>
          <a:p>
            <a:r>
              <a:rPr lang="en-US" dirty="0" smtClean="0"/>
              <a:t>With similar, GDP, Japan generates 1/3</a:t>
            </a:r>
            <a:r>
              <a:rPr lang="en-US" baseline="30000" dirty="0" smtClean="0"/>
              <a:t>rd</a:t>
            </a:r>
            <a:r>
              <a:rPr lang="en-US" dirty="0" smtClean="0"/>
              <a:t> less waste than the US</a:t>
            </a:r>
          </a:p>
          <a:p>
            <a:r>
              <a:rPr lang="en-US" dirty="0" smtClean="0"/>
              <a:t>US throws out 4.5 pounds trash per person per day</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a:t>
            </a:fld>
            <a:endParaRPr lang="en-US"/>
          </a:p>
        </p:txBody>
      </p:sp>
    </p:spTree>
    <p:extLst>
      <p:ext uri="{BB962C8B-B14F-4D97-AF65-F5344CB8AC3E}">
        <p14:creationId xmlns:p14="http://schemas.microsoft.com/office/powerpoint/2010/main" val="2223448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Autopoiesis </a:t>
            </a:r>
            <a:endParaRPr lang="en-US" dirty="0"/>
          </a:p>
        </p:txBody>
      </p:sp>
      <p:sp>
        <p:nvSpPr>
          <p:cNvPr id="3" name="Content Placeholder 2"/>
          <p:cNvSpPr>
            <a:spLocks noGrp="1"/>
          </p:cNvSpPr>
          <p:nvPr>
            <p:ph idx="1"/>
          </p:nvPr>
        </p:nvSpPr>
        <p:spPr>
          <a:xfrm>
            <a:off x="457200" y="1600200"/>
            <a:ext cx="4042291" cy="4954002"/>
          </a:xfrm>
        </p:spPr>
        <p:txBody>
          <a:bodyPr>
            <a:normAutofit fontScale="92500"/>
          </a:bodyPr>
          <a:lstStyle/>
          <a:p>
            <a:pPr marL="0" indent="0">
              <a:buNone/>
            </a:pPr>
            <a:r>
              <a:rPr lang="en-US" b="1" dirty="0" smtClean="0">
                <a:solidFill>
                  <a:srgbClr val="77933C"/>
                </a:solidFill>
              </a:rPr>
              <a:t>A system of processes capable of reproducing and sustaining  itself</a:t>
            </a:r>
          </a:p>
          <a:p>
            <a:pPr marL="0" indent="0">
              <a:buNone/>
            </a:pPr>
            <a:r>
              <a:rPr lang="en-US" dirty="0" smtClean="0"/>
              <a:t>Pollution and Greed are BAD autopoiesis</a:t>
            </a:r>
          </a:p>
          <a:p>
            <a:pPr marL="0" indent="0">
              <a:buNone/>
            </a:pPr>
            <a:r>
              <a:rPr lang="en-US" dirty="0" smtClean="0">
                <a:solidFill>
                  <a:srgbClr val="77933C"/>
                </a:solidFill>
              </a:rPr>
              <a:t>Recycling and Upscaling is GOOD autopoiesis</a:t>
            </a:r>
          </a:p>
          <a:p>
            <a:pPr marL="0" indent="0">
              <a:buNone/>
            </a:pPr>
            <a:r>
              <a:rPr lang="en-US" dirty="0" smtClean="0">
                <a:solidFill>
                  <a:srgbClr val="FF0000"/>
                </a:solidFill>
              </a:rPr>
              <a:t>Three types of Autopoiesis</a:t>
            </a:r>
          </a:p>
          <a:p>
            <a:pPr marL="0" indent="0">
              <a:buNone/>
            </a:pPr>
            <a:endParaRPr lang="en-US" dirty="0"/>
          </a:p>
        </p:txBody>
      </p:sp>
      <p:pic>
        <p:nvPicPr>
          <p:cNvPr id="4" name="Picture 3"/>
          <p:cNvPicPr>
            <a:picLocks noChangeAspect="1"/>
          </p:cNvPicPr>
          <p:nvPr/>
        </p:nvPicPr>
        <p:blipFill>
          <a:blip r:embed="rId2"/>
          <a:stretch>
            <a:fillRect/>
          </a:stretch>
        </p:blipFill>
        <p:spPr>
          <a:xfrm>
            <a:off x="4622800" y="1273049"/>
            <a:ext cx="4064000" cy="5045954"/>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30</a:t>
            </a:fld>
            <a:endParaRPr lang="en-US"/>
          </a:p>
        </p:txBody>
      </p:sp>
    </p:spTree>
    <p:extLst>
      <p:ext uri="{BB962C8B-B14F-4D97-AF65-F5344CB8AC3E}">
        <p14:creationId xmlns:p14="http://schemas.microsoft.com/office/powerpoint/2010/main" val="35212038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Socioeconomic Consulting and Autopoiesis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People have routines of production and consumption that become +/- habits</a:t>
            </a:r>
          </a:p>
          <a:p>
            <a:r>
              <a:rPr lang="en-US" dirty="0" smtClean="0"/>
              <a:t>Mental Habits of Sensemaking </a:t>
            </a:r>
            <a:r>
              <a:rPr lang="mr-IN" dirty="0" smtClean="0"/>
              <a:t>–</a:t>
            </a:r>
            <a:r>
              <a:rPr lang="en-US" dirty="0" smtClean="0"/>
              <a:t> </a:t>
            </a:r>
            <a:r>
              <a:rPr lang="en-US" dirty="0" smtClean="0">
                <a:solidFill>
                  <a:srgbClr val="FF0000"/>
                </a:solidFill>
              </a:rPr>
              <a:t>autopoiesis</a:t>
            </a:r>
          </a:p>
          <a:p>
            <a:r>
              <a:rPr lang="en-US" dirty="0" smtClean="0"/>
              <a:t>Cultural Socio-Communicative Habits - </a:t>
            </a:r>
            <a:r>
              <a:rPr lang="en-US" dirty="0" smtClean="0">
                <a:solidFill>
                  <a:srgbClr val="FF0000"/>
                </a:solidFill>
              </a:rPr>
              <a:t>autopoiesis</a:t>
            </a:r>
          </a:p>
          <a:p>
            <a:r>
              <a:rPr lang="en-US" dirty="0" smtClean="0"/>
              <a:t>Bio-Physical Habits of production &amp; consumption in relation to Mother Earth </a:t>
            </a:r>
            <a:r>
              <a:rPr lang="mr-IN" dirty="0" smtClean="0"/>
              <a:t>–</a:t>
            </a:r>
            <a:r>
              <a:rPr lang="en-US" dirty="0" smtClean="0"/>
              <a:t> </a:t>
            </a:r>
            <a:r>
              <a:rPr lang="en-US" dirty="0" smtClean="0">
                <a:solidFill>
                  <a:schemeClr val="accent3">
                    <a:lumMod val="75000"/>
                  </a:schemeClr>
                </a:solidFill>
              </a:rPr>
              <a:t>autopoiesis</a:t>
            </a:r>
            <a:r>
              <a:rPr lang="en-US" dirty="0" smtClean="0"/>
              <a:t> </a:t>
            </a:r>
          </a:p>
          <a:p>
            <a:pPr marL="514350" indent="-514350">
              <a:buAutoNum type="arabicPeriod"/>
            </a:pPr>
            <a:endParaRPr lang="en-US" dirty="0" smtClean="0"/>
          </a:p>
          <a:p>
            <a:pPr marL="514350" indent="-514350">
              <a:buAutoNum type="arabicPeriod"/>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31</a:t>
            </a:fld>
            <a:endParaRPr lang="en-US"/>
          </a:p>
        </p:txBody>
      </p:sp>
    </p:spTree>
    <p:extLst>
      <p:ext uri="{BB962C8B-B14F-4D97-AF65-F5344CB8AC3E}">
        <p14:creationId xmlns:p14="http://schemas.microsoft.com/office/powerpoint/2010/main" val="2010063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56" y="6047286"/>
            <a:ext cx="8229600" cy="616372"/>
          </a:xfrm>
        </p:spPr>
        <p:txBody>
          <a:bodyPr>
            <a:noAutofit/>
          </a:bodyPr>
          <a:lstStyle/>
          <a:p>
            <a:r>
              <a:rPr lang="en-US" sz="2800" b="1" i="1" dirty="0"/>
              <a:t>Figure 28: Autopoieses Crisscrossing Triadic Rhythms of Self-Care (figure original by D. M. Boje 2017)</a:t>
            </a:r>
            <a:br>
              <a:rPr lang="en-US" sz="2800" b="1" i="1" dirty="0"/>
            </a:br>
            <a:endParaRPr lang="en-US" sz="2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129000"/>
            <a:ext cx="8890735" cy="5358912"/>
          </a:xfrm>
          <a:prstGeom prst="rect">
            <a:avLst/>
          </a:prstGeom>
          <a:noFill/>
          <a:ln>
            <a:noFill/>
          </a:ln>
        </p:spPr>
      </p:pic>
      <p:sp>
        <p:nvSpPr>
          <p:cNvPr id="3" name="Slide Number Placeholder 2"/>
          <p:cNvSpPr>
            <a:spLocks noGrp="1"/>
          </p:cNvSpPr>
          <p:nvPr>
            <p:ph type="sldNum" sz="quarter" idx="12"/>
          </p:nvPr>
        </p:nvSpPr>
        <p:spPr/>
        <p:txBody>
          <a:bodyPr/>
          <a:lstStyle/>
          <a:p>
            <a:fld id="{651FC063-5EA9-49AF-AFAF-D68C9E82B23B}" type="slidenum">
              <a:rPr lang="en-US" smtClean="0"/>
              <a:pPr/>
              <a:t>32</a:t>
            </a:fld>
            <a:endParaRPr lang="en-US"/>
          </a:p>
        </p:txBody>
      </p:sp>
    </p:spTree>
    <p:extLst>
      <p:ext uri="{BB962C8B-B14F-4D97-AF65-F5344CB8AC3E}">
        <p14:creationId xmlns:p14="http://schemas.microsoft.com/office/powerpoint/2010/main" val="25576593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dirty="0" smtClean="0"/>
              <a:t>In Analyzing SEAM interviews/Observations/Focus Groups/Documents</a:t>
            </a:r>
            <a:endParaRPr lang="en-US" sz="3600" dirty="0"/>
          </a:p>
        </p:txBody>
      </p:sp>
      <p:sp>
        <p:nvSpPr>
          <p:cNvPr id="3" name="Content Placeholder 2"/>
          <p:cNvSpPr>
            <a:spLocks noGrp="1"/>
          </p:cNvSpPr>
          <p:nvPr>
            <p:ph idx="1"/>
          </p:nvPr>
        </p:nvSpPr>
        <p:spPr>
          <a:xfrm>
            <a:off x="109744" y="1301432"/>
            <a:ext cx="9034256" cy="5556568"/>
          </a:xfrm>
        </p:spPr>
        <p:txBody>
          <a:bodyPr/>
          <a:lstStyle/>
          <a:p>
            <a:pPr marL="514350" indent="-514350">
              <a:buAutoNum type="arabicPeriod"/>
            </a:pPr>
            <a:r>
              <a:rPr lang="en-US" dirty="0" smtClean="0"/>
              <a:t>Look for Signs of Mental routines</a:t>
            </a:r>
          </a:p>
          <a:p>
            <a:pPr marL="514350" indent="-514350">
              <a:buAutoNum type="arabicPeriod"/>
            </a:pPr>
            <a:r>
              <a:rPr lang="en-US" dirty="0" smtClean="0"/>
              <a:t>Look for Signs of Behavior routines</a:t>
            </a:r>
          </a:p>
          <a:p>
            <a:pPr marL="514350" indent="-514350">
              <a:buAutoNum type="arabicPeriod"/>
            </a:pPr>
            <a:r>
              <a:rPr lang="en-US" dirty="0" smtClean="0"/>
              <a:t>Look for Dysfunctions in routines</a:t>
            </a:r>
          </a:p>
          <a:p>
            <a:pPr marL="514350" indent="-514350">
              <a:buAutoNum type="arabicPeriod"/>
            </a:pPr>
            <a:r>
              <a:rPr lang="en-US" dirty="0" smtClean="0"/>
              <a:t>Look for Hidden Costs of routines (habits)</a:t>
            </a:r>
          </a:p>
          <a:p>
            <a:pPr marL="514350" indent="-514350">
              <a:buAutoNum type="arabicPeriod"/>
            </a:pPr>
            <a:r>
              <a:rPr lang="en-US" b="1" dirty="0" smtClean="0">
                <a:solidFill>
                  <a:srgbClr val="77933C"/>
                </a:solidFill>
              </a:rPr>
              <a:t>Look at how to unleash human potential in LIVING STORIES of new Balance of LIFE WORLD, TECHNOLOGY WORLD, and FUTURE WORLD</a:t>
            </a:r>
            <a:endParaRPr lang="en-US" b="1" dirty="0">
              <a:solidFill>
                <a:srgbClr val="77933C"/>
              </a:solidFill>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pPr/>
              <a:t>33</a:t>
            </a:fld>
            <a:endParaRPr lang="en-US"/>
          </a:p>
        </p:txBody>
      </p:sp>
    </p:spTree>
    <p:extLst>
      <p:ext uri="{BB962C8B-B14F-4D97-AF65-F5344CB8AC3E}">
        <p14:creationId xmlns:p14="http://schemas.microsoft.com/office/powerpoint/2010/main" val="2383961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Signs Objects &amp; Interpretants in SEAM CONSULTING</a:t>
            </a:r>
            <a:endParaRPr lang="en-US" dirty="0"/>
          </a:p>
        </p:txBody>
      </p:sp>
      <p:sp>
        <p:nvSpPr>
          <p:cNvPr id="3" name="Content Placeholder 2"/>
          <p:cNvSpPr>
            <a:spLocks noGrp="1"/>
          </p:cNvSpPr>
          <p:nvPr>
            <p:ph idx="1"/>
          </p:nvPr>
        </p:nvSpPr>
        <p:spPr/>
        <p:txBody>
          <a:bodyPr/>
          <a:lstStyle/>
          <a:p>
            <a:r>
              <a:rPr lang="en-US" dirty="0" smtClean="0"/>
              <a:t>Sign is anything that communicates meaning</a:t>
            </a:r>
          </a:p>
          <a:p>
            <a:pPr marL="0" indent="0">
              <a:buNone/>
            </a:pPr>
            <a:endParaRPr lang="en-US" dirty="0" smtClean="0"/>
          </a:p>
          <a:p>
            <a:r>
              <a:rPr lang="en-US" b="1" dirty="0" smtClean="0">
                <a:solidFill>
                  <a:srgbClr val="77933C"/>
                </a:solidFill>
              </a:rPr>
              <a:t>OBJECTS</a:t>
            </a:r>
            <a:r>
              <a:rPr lang="en-US" b="1" dirty="0">
                <a:solidFill>
                  <a:srgbClr val="77933C"/>
                </a:solidFill>
              </a:rPr>
              <a:t> </a:t>
            </a:r>
            <a:r>
              <a:rPr lang="en-US" b="1" dirty="0" smtClean="0">
                <a:solidFill>
                  <a:srgbClr val="77933C"/>
                </a:solidFill>
              </a:rPr>
              <a:t>tells a ‘story’ about a SOME-THING</a:t>
            </a:r>
          </a:p>
          <a:p>
            <a:pPr marL="0" indent="0">
              <a:buNone/>
            </a:pPr>
            <a:endParaRPr lang="en-US" dirty="0" smtClean="0"/>
          </a:p>
          <a:p>
            <a:r>
              <a:rPr lang="en-US" dirty="0"/>
              <a:t>“Interpretant” refers to a sign that serves as the representation of an </a:t>
            </a:r>
            <a:r>
              <a:rPr lang="en-US" b="1" dirty="0"/>
              <a:t>object</a:t>
            </a:r>
            <a:r>
              <a:rPr lang="en-US" dirty="0"/>
              <a:t>.</a:t>
            </a:r>
          </a:p>
        </p:txBody>
      </p:sp>
      <p:sp>
        <p:nvSpPr>
          <p:cNvPr id="4" name="Slide Number Placeholder 3"/>
          <p:cNvSpPr>
            <a:spLocks noGrp="1"/>
          </p:cNvSpPr>
          <p:nvPr>
            <p:ph type="sldNum" sz="quarter" idx="12"/>
          </p:nvPr>
        </p:nvSpPr>
        <p:spPr/>
        <p:txBody>
          <a:bodyPr/>
          <a:lstStyle/>
          <a:p>
            <a:fld id="{651FC063-5EA9-49AF-AFAF-D68C9E82B23B}" type="slidenum">
              <a:rPr lang="en-US" smtClean="0"/>
              <a:pPr/>
              <a:t>34</a:t>
            </a:fld>
            <a:endParaRPr lang="en-US"/>
          </a:p>
        </p:txBody>
      </p:sp>
    </p:spTree>
    <p:extLst>
      <p:ext uri="{BB962C8B-B14F-4D97-AF65-F5344CB8AC3E}">
        <p14:creationId xmlns:p14="http://schemas.microsoft.com/office/powerpoint/2010/main" val="297159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tell a story</a:t>
            </a:r>
            <a:endParaRPr lang="en-US" dirty="0"/>
          </a:p>
        </p:txBody>
      </p:sp>
      <p:sp>
        <p:nvSpPr>
          <p:cNvPr id="3" name="Content Placeholder 2"/>
          <p:cNvSpPr>
            <a:spLocks noGrp="1"/>
          </p:cNvSpPr>
          <p:nvPr>
            <p:ph idx="1"/>
          </p:nvPr>
        </p:nvSpPr>
        <p:spPr>
          <a:xfrm>
            <a:off x="156777" y="1600200"/>
            <a:ext cx="8857881" cy="5257800"/>
          </a:xfrm>
        </p:spPr>
        <p:txBody>
          <a:bodyPr>
            <a:normAutofit/>
          </a:bodyPr>
          <a:lstStyle/>
          <a:p>
            <a:r>
              <a:rPr lang="en-US" dirty="0" smtClean="0"/>
              <a:t>Not just people tell stories</a:t>
            </a:r>
          </a:p>
          <a:p>
            <a:r>
              <a:rPr lang="en-US" b="1" dirty="0" smtClean="0">
                <a:solidFill>
                  <a:srgbClr val="77933C"/>
                </a:solidFill>
              </a:rPr>
              <a:t>Things tell a story</a:t>
            </a:r>
          </a:p>
          <a:p>
            <a:r>
              <a:rPr lang="en-US" dirty="0" smtClean="0"/>
              <a:t>Assemblages of things tell a story</a:t>
            </a:r>
          </a:p>
          <a:p>
            <a:r>
              <a:rPr lang="en-US" b="1" dirty="0" smtClean="0">
                <a:solidFill>
                  <a:srgbClr val="77933C"/>
                </a:solidFill>
              </a:rPr>
              <a:t>Pictures tell a story</a:t>
            </a:r>
          </a:p>
          <a:p>
            <a:r>
              <a:rPr lang="en-US" dirty="0" smtClean="0"/>
              <a:t>Stuff you carry with you tells a story</a:t>
            </a:r>
          </a:p>
          <a:p>
            <a:r>
              <a:rPr lang="en-US" b="1" dirty="0" smtClean="0">
                <a:solidFill>
                  <a:srgbClr val="77933C"/>
                </a:solidFill>
              </a:rPr>
              <a:t>Things in your office tell a story</a:t>
            </a:r>
          </a:p>
          <a:p>
            <a:r>
              <a:rPr lang="en-US" dirty="0" smtClean="0"/>
              <a:t>Things are ACTANTS mediating Human Routines in a business </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35</a:t>
            </a:fld>
            <a:endParaRPr lang="en-US"/>
          </a:p>
        </p:txBody>
      </p:sp>
    </p:spTree>
    <p:extLst>
      <p:ext uri="{BB962C8B-B14F-4D97-AF65-F5344CB8AC3E}">
        <p14:creationId xmlns:p14="http://schemas.microsoft.com/office/powerpoint/2010/main" val="12582497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Antenarratives are processes </a:t>
            </a:r>
            <a:endParaRPr lang="en-US" dirty="0"/>
          </a:p>
        </p:txBody>
      </p:sp>
      <p:sp>
        <p:nvSpPr>
          <p:cNvPr id="3" name="Content Placeholder 2"/>
          <p:cNvSpPr>
            <a:spLocks noGrp="1"/>
          </p:cNvSpPr>
          <p:nvPr>
            <p:ph idx="1"/>
          </p:nvPr>
        </p:nvSpPr>
        <p:spPr/>
        <p:txBody>
          <a:bodyPr/>
          <a:lstStyle/>
          <a:p>
            <a:r>
              <a:rPr lang="en-US" dirty="0" smtClean="0"/>
              <a:t>Antenarratives are choices among FUTURES</a:t>
            </a:r>
          </a:p>
          <a:p>
            <a:r>
              <a:rPr lang="en-US" b="1" dirty="0" smtClean="0">
                <a:solidFill>
                  <a:srgbClr val="77933C"/>
                </a:solidFill>
              </a:rPr>
              <a:t>Business prepares in advance for this or that Future</a:t>
            </a:r>
          </a:p>
          <a:p>
            <a:r>
              <a:rPr lang="en-US" dirty="0" smtClean="0"/>
              <a:t>Antenarrative constitutes BEFORE narrative or story</a:t>
            </a:r>
          </a:p>
          <a:p>
            <a:r>
              <a:rPr lang="en-US" b="1" dirty="0" smtClean="0">
                <a:solidFill>
                  <a:srgbClr val="77933C"/>
                </a:solidFill>
              </a:rPr>
              <a:t>Antenarrative is before, beneath, becoming, between, and bets on the future coming </a:t>
            </a:r>
            <a:endParaRPr lang="en-US" b="1" dirty="0">
              <a:solidFill>
                <a:srgbClr val="77933C"/>
              </a:solidFill>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pPr/>
              <a:t>36</a:t>
            </a:fld>
            <a:endParaRPr lang="en-US"/>
          </a:p>
        </p:txBody>
      </p:sp>
    </p:spTree>
    <p:extLst>
      <p:ext uri="{BB962C8B-B14F-4D97-AF65-F5344CB8AC3E}">
        <p14:creationId xmlns:p14="http://schemas.microsoft.com/office/powerpoint/2010/main" val="30352804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644" y="5971695"/>
            <a:ext cx="8229600" cy="722200"/>
          </a:xfrm>
        </p:spPr>
        <p:txBody>
          <a:bodyPr>
            <a:normAutofit fontScale="90000"/>
          </a:bodyPr>
          <a:lstStyle/>
          <a:p>
            <a:r>
              <a:rPr lang="en-US" b="1" i="1" dirty="0"/>
              <a:t>Sign-Object-Interpretant Triadic (figure original by D. M. Boje, 2017)</a:t>
            </a:r>
            <a:br>
              <a:rPr lang="en-US" b="1" i="1" dirty="0"/>
            </a:br>
            <a:r>
              <a:rPr lang="en-US" b="1" dirty="0"/>
              <a:t> </a:t>
            </a:r>
            <a:r>
              <a:rPr lang="en-US" dirty="0"/>
              <a:t/>
            </a:r>
            <a:br>
              <a:rPr lang="en-US" dirty="0"/>
            </a:b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800225" y="537506"/>
            <a:ext cx="5543550" cy="3817620"/>
          </a:xfrm>
          <a:prstGeom prst="rect">
            <a:avLst/>
          </a:prstGeom>
          <a:noFill/>
          <a:ln>
            <a:noFill/>
          </a:ln>
        </p:spPr>
      </p:pic>
      <p:sp>
        <p:nvSpPr>
          <p:cNvPr id="3" name="Slide Number Placeholder 2"/>
          <p:cNvSpPr>
            <a:spLocks noGrp="1"/>
          </p:cNvSpPr>
          <p:nvPr>
            <p:ph type="sldNum" sz="quarter" idx="12"/>
          </p:nvPr>
        </p:nvSpPr>
        <p:spPr/>
        <p:txBody>
          <a:bodyPr/>
          <a:lstStyle/>
          <a:p>
            <a:fld id="{651FC063-5EA9-49AF-AFAF-D68C9E82B23B}" type="slidenum">
              <a:rPr lang="en-US" smtClean="0"/>
              <a:pPr/>
              <a:t>37</a:t>
            </a:fld>
            <a:endParaRPr lang="en-US"/>
          </a:p>
        </p:txBody>
      </p:sp>
    </p:spTree>
    <p:extLst>
      <p:ext uri="{BB962C8B-B14F-4D97-AF65-F5344CB8AC3E}">
        <p14:creationId xmlns:p14="http://schemas.microsoft.com/office/powerpoint/2010/main" val="28964679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Agential Cut</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Narratives, Stories, and Antenarratives make AGENTIAL CUTS</a:t>
            </a:r>
          </a:p>
          <a:p>
            <a:pPr marL="514350" indent="-514350">
              <a:buFont typeface="+mj-lt"/>
              <a:buAutoNum type="arabicPeriod"/>
            </a:pPr>
            <a:r>
              <a:rPr lang="en-US" b="1" dirty="0" smtClean="0">
                <a:solidFill>
                  <a:srgbClr val="77933C"/>
                </a:solidFill>
              </a:rPr>
              <a:t>AGENTIAL CUTS make a boundary of what is IN and what is OUT</a:t>
            </a:r>
          </a:p>
          <a:p>
            <a:pPr marL="514350" indent="-514350">
              <a:buFont typeface="+mj-lt"/>
              <a:buAutoNum type="arabicPeriod"/>
            </a:pPr>
            <a:r>
              <a:rPr lang="en-US" dirty="0" smtClean="0"/>
              <a:t>AGENTIAL CUTS are entanglements of MATERIAL THINGS </a:t>
            </a:r>
            <a:r>
              <a:rPr lang="en-US" i="1" dirty="0" smtClean="0"/>
              <a:t>with</a:t>
            </a:r>
            <a:r>
              <a:rPr lang="en-US" dirty="0" smtClean="0"/>
              <a:t> DISCOURSE</a:t>
            </a:r>
          </a:p>
          <a:p>
            <a:pPr marL="514350" indent="-514350">
              <a:buFont typeface="+mj-lt"/>
              <a:buAutoNum type="arabicPeriod"/>
            </a:pPr>
            <a:r>
              <a:rPr lang="en-US" b="1" dirty="0" smtClean="0">
                <a:solidFill>
                  <a:srgbClr val="77933C"/>
                </a:solidFill>
              </a:rPr>
              <a:t>Narratives, stories, and antenarratives are constituted in material-discursive </a:t>
            </a:r>
            <a:r>
              <a:rPr lang="en-US" b="1" i="1" dirty="0" smtClean="0">
                <a:solidFill>
                  <a:srgbClr val="77933C"/>
                </a:solidFill>
              </a:rPr>
              <a:t>intra-actions</a:t>
            </a:r>
            <a:endParaRPr lang="en-US" b="1" dirty="0">
              <a:solidFill>
                <a:srgbClr val="77933C"/>
              </a:solidFill>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pPr/>
              <a:t>38</a:t>
            </a:fld>
            <a:endParaRPr lang="en-US"/>
          </a:p>
        </p:txBody>
      </p:sp>
    </p:spTree>
    <p:extLst>
      <p:ext uri="{BB962C8B-B14F-4D97-AF65-F5344CB8AC3E}">
        <p14:creationId xmlns:p14="http://schemas.microsoft.com/office/powerpoint/2010/main" val="364205186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42" y="4580819"/>
            <a:ext cx="8229600" cy="2243470"/>
          </a:xfrm>
        </p:spPr>
        <p:txBody>
          <a:bodyPr>
            <a:noAutofit/>
          </a:bodyPr>
          <a:lstStyle/>
          <a:p>
            <a:r>
              <a:rPr lang="en-US" sz="2800" b="1" i="1" dirty="0"/>
              <a:t>Figure 24: </a:t>
            </a:r>
            <a:r>
              <a:rPr lang="en-US" sz="2800" b="1" i="1" dirty="0" err="1"/>
              <a:t>ζ</a:t>
            </a:r>
            <a:r>
              <a:rPr lang="en-US" sz="2800" b="1" i="1" dirty="0"/>
              <a:t>-antenarrative Thirdness cusps of difference, infinitesimal, and disruption to narrative Firstness, and Secondness-counternarrative (figure original by D. M. Boje 2017)</a:t>
            </a:r>
            <a:br>
              <a:rPr lang="en-US" sz="2800" b="1" i="1" dirty="0"/>
            </a:br>
            <a:endParaRPr lang="en-US" sz="2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195414" y="187264"/>
            <a:ext cx="5543550" cy="3801110"/>
          </a:xfrm>
          <a:prstGeom prst="rect">
            <a:avLst/>
          </a:prstGeom>
          <a:noFill/>
          <a:ln>
            <a:noFill/>
          </a:ln>
        </p:spPr>
      </p:pic>
      <p:sp>
        <p:nvSpPr>
          <p:cNvPr id="3" name="Slide Number Placeholder 2"/>
          <p:cNvSpPr>
            <a:spLocks noGrp="1"/>
          </p:cNvSpPr>
          <p:nvPr>
            <p:ph type="sldNum" sz="quarter" idx="12"/>
          </p:nvPr>
        </p:nvSpPr>
        <p:spPr/>
        <p:txBody>
          <a:bodyPr/>
          <a:lstStyle/>
          <a:p>
            <a:fld id="{651FC063-5EA9-49AF-AFAF-D68C9E82B23B}" type="slidenum">
              <a:rPr lang="en-US" smtClean="0"/>
              <a:pPr/>
              <a:t>39</a:t>
            </a:fld>
            <a:endParaRPr lang="en-US"/>
          </a:p>
        </p:txBody>
      </p:sp>
    </p:spTree>
    <p:extLst>
      <p:ext uri="{BB962C8B-B14F-4D97-AF65-F5344CB8AC3E}">
        <p14:creationId xmlns:p14="http://schemas.microsoft.com/office/powerpoint/2010/main" val="20728445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If you throw away even half the paper you use in a year instead of recycling it, you increase your climate pollution by the same amount as driving 526 miles</a:t>
            </a:r>
          </a:p>
        </p:txBody>
      </p:sp>
      <p:pic>
        <p:nvPicPr>
          <p:cNvPr id="4" name="Picture 3"/>
          <p:cNvPicPr>
            <a:picLocks noChangeAspect="1"/>
          </p:cNvPicPr>
          <p:nvPr/>
        </p:nvPicPr>
        <p:blipFill>
          <a:blip r:embed="rId2"/>
          <a:stretch>
            <a:fillRect/>
          </a:stretch>
        </p:blipFill>
        <p:spPr>
          <a:xfrm>
            <a:off x="0" y="1638300"/>
            <a:ext cx="9144000" cy="3560064"/>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4</a:t>
            </a:fld>
            <a:endParaRPr lang="en-US"/>
          </a:p>
        </p:txBody>
      </p:sp>
    </p:spTree>
    <p:extLst>
      <p:ext uri="{BB962C8B-B14F-4D97-AF65-F5344CB8AC3E}">
        <p14:creationId xmlns:p14="http://schemas.microsoft.com/office/powerpoint/2010/main" val="4090192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Narrative-Counternarrative</a:t>
            </a:r>
            <a:endParaRPr lang="en-US" dirty="0"/>
          </a:p>
        </p:txBody>
      </p:sp>
      <p:sp>
        <p:nvSpPr>
          <p:cNvPr id="3" name="Content Placeholder 2"/>
          <p:cNvSpPr>
            <a:spLocks noGrp="1"/>
          </p:cNvSpPr>
          <p:nvPr>
            <p:ph idx="1"/>
          </p:nvPr>
        </p:nvSpPr>
        <p:spPr/>
        <p:txBody>
          <a:bodyPr/>
          <a:lstStyle/>
          <a:p>
            <a:r>
              <a:rPr lang="en-US" dirty="0" smtClean="0"/>
              <a:t>Makes a DIALECTICAL agential cut</a:t>
            </a:r>
          </a:p>
          <a:p>
            <a:r>
              <a:rPr lang="en-US" dirty="0" smtClean="0"/>
              <a:t>The master narrative opposed by counternarratives</a:t>
            </a:r>
          </a:p>
          <a:p>
            <a:r>
              <a:rPr lang="en-US" dirty="0" smtClean="0"/>
              <a:t>The dominant narrative opposed by counternarratives</a:t>
            </a: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40</a:t>
            </a:fld>
            <a:endParaRPr lang="en-US"/>
          </a:p>
        </p:txBody>
      </p:sp>
    </p:spTree>
    <p:extLst>
      <p:ext uri="{BB962C8B-B14F-4D97-AF65-F5344CB8AC3E}">
        <p14:creationId xmlns:p14="http://schemas.microsoft.com/office/powerpoint/2010/main" val="2838654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Stories are DIALOGICAL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One kind of dialogical, is polyphonic</a:t>
            </a:r>
          </a:p>
          <a:p>
            <a:r>
              <a:rPr lang="en-US" dirty="0" smtClean="0"/>
              <a:t>Polyphonic means many voices</a:t>
            </a:r>
          </a:p>
          <a:p>
            <a:r>
              <a:rPr lang="en-US" dirty="0" smtClean="0"/>
              <a:t>Another kind of dialogical, is stylistic</a:t>
            </a:r>
          </a:p>
          <a:p>
            <a:r>
              <a:rPr lang="en-US" dirty="0" smtClean="0"/>
              <a:t>Living Stories are many stylistics (oral speech, sign language, textual, body language, dramaturgy, and/or architectural</a:t>
            </a:r>
          </a:p>
          <a:p>
            <a:r>
              <a:rPr lang="en-US" dirty="0" smtClean="0"/>
              <a:t>To be multi-stylistic, different modalities of story (some material like sound waves or photos, and others verbally discursive) are entangles</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41</a:t>
            </a:fld>
            <a:endParaRPr lang="en-US"/>
          </a:p>
        </p:txBody>
      </p:sp>
    </p:spTree>
    <p:extLst>
      <p:ext uri="{BB962C8B-B14F-4D97-AF65-F5344CB8AC3E}">
        <p14:creationId xmlns:p14="http://schemas.microsoft.com/office/powerpoint/2010/main" val="217546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77933C"/>
                </a:solidFill>
              </a:rPr>
              <a:t>Summary: How to Enlighten Recycling at Universities</a:t>
            </a:r>
            <a:endParaRPr lang="en-US" b="1" dirty="0">
              <a:solidFill>
                <a:srgbClr val="77933C"/>
              </a:solidFill>
            </a:endParaRPr>
          </a:p>
        </p:txBody>
      </p:sp>
      <p:sp>
        <p:nvSpPr>
          <p:cNvPr id="3" name="Content Placeholder 2"/>
          <p:cNvSpPr>
            <a:spLocks noGrp="1"/>
          </p:cNvSpPr>
          <p:nvPr>
            <p:ph idx="1"/>
          </p:nvPr>
        </p:nvSpPr>
        <p:spPr/>
        <p:txBody>
          <a:bodyPr/>
          <a:lstStyle/>
          <a:p>
            <a:r>
              <a:rPr lang="en-US" dirty="0" smtClean="0"/>
              <a:t>Things Tell a Story</a:t>
            </a:r>
          </a:p>
          <a:p>
            <a:r>
              <a:rPr lang="en-US" dirty="0" smtClean="0"/>
              <a:t>Get Forensic about Recycling</a:t>
            </a:r>
          </a:p>
          <a:p>
            <a:r>
              <a:rPr lang="en-US" dirty="0" smtClean="0"/>
              <a:t>Question Greenwashing</a:t>
            </a:r>
          </a:p>
          <a:p>
            <a:r>
              <a:rPr lang="en-US" dirty="0" smtClean="0"/>
              <a:t>Where are the actual recycling systems, the bins, the places to recycle</a:t>
            </a:r>
          </a:p>
          <a:p>
            <a:r>
              <a:rPr lang="en-US" dirty="0" smtClean="0"/>
              <a:t>What is happening to material things you recycle?</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42</a:t>
            </a:fld>
            <a:endParaRPr lang="en-US"/>
          </a:p>
        </p:txBody>
      </p:sp>
    </p:spTree>
    <p:extLst>
      <p:ext uri="{BB962C8B-B14F-4D97-AF65-F5344CB8AC3E}">
        <p14:creationId xmlns:p14="http://schemas.microsoft.com/office/powerpoint/2010/main" val="19613475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Global </a:t>
            </a:r>
            <a:r>
              <a:rPr lang="en-US" dirty="0"/>
              <a:t>S</a:t>
            </a:r>
            <a:r>
              <a:rPr lang="en-US" dirty="0" smtClean="0"/>
              <a:t>cale of Recycling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Globally only 14% of plastic packaging is recycled &amp; 8M tons ends up in ocean yearly (</a:t>
            </a:r>
            <a:r>
              <a:rPr lang="en-US" dirty="0" smtClean="0">
                <a:hlinkClick r:id="rId3"/>
              </a:rPr>
              <a:t>Washington Post, 2018</a:t>
            </a:r>
            <a:r>
              <a:rPr lang="en-US" dirty="0" smtClean="0"/>
              <a:t>)</a:t>
            </a:r>
          </a:p>
          <a:p>
            <a:r>
              <a:rPr lang="en-US" dirty="0" smtClean="0"/>
              <a:t>Electronic Waste 50 million metric tons in 2018; 25% is personal E-waste (</a:t>
            </a:r>
            <a:r>
              <a:rPr lang="en-US" dirty="0" smtClean="0">
                <a:hlinkClick r:id="rId4"/>
              </a:rPr>
              <a:t>UN Report</a:t>
            </a:r>
            <a:r>
              <a:rPr lang="en-US" dirty="0" smtClean="0"/>
              <a:t>)</a:t>
            </a:r>
          </a:p>
          <a:p>
            <a:r>
              <a:rPr lang="en-US" dirty="0" smtClean="0"/>
              <a:t>Until 2018 China took 50% of world’s plastic &amp; paper recycling waste; but now </a:t>
            </a:r>
            <a:r>
              <a:rPr lang="en-US" dirty="0"/>
              <a:t>bans 24 types of solid waste, including various plastics and unsorted mixed papers, and sets a much tougher standard for contamination </a:t>
            </a:r>
            <a:r>
              <a:rPr lang="en-US" dirty="0" smtClean="0"/>
              <a:t>levels (</a:t>
            </a:r>
            <a:r>
              <a:rPr lang="en-US" dirty="0" smtClean="0">
                <a:hlinkClick r:id="rId5"/>
              </a:rPr>
              <a:t>Environmental Paper Org</a:t>
            </a:r>
            <a:r>
              <a:rPr lang="en-US" dirty="0" smtClean="0"/>
              <a:t>)</a:t>
            </a:r>
          </a:p>
          <a:p>
            <a:r>
              <a:rPr lang="en-US" dirty="0" smtClean="0"/>
              <a:t>Recycling creates about 1.25 million US jobs (</a:t>
            </a:r>
            <a:r>
              <a:rPr lang="en-US" dirty="0" smtClean="0">
                <a:hlinkClick r:id="rId6"/>
              </a:rPr>
              <a:t>Guardian, 2017</a:t>
            </a:r>
            <a:r>
              <a:rPr lang="en-US" dirty="0" smtClean="0"/>
              <a:t>)</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5</a:t>
            </a:fld>
            <a:endParaRPr lang="en-US"/>
          </a:p>
        </p:txBody>
      </p:sp>
    </p:spTree>
    <p:extLst>
      <p:ext uri="{BB962C8B-B14F-4D97-AF65-F5344CB8AC3E}">
        <p14:creationId xmlns:p14="http://schemas.microsoft.com/office/powerpoint/2010/main" val="21022001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Mexico in Global Crisis</a:t>
            </a:r>
            <a:endParaRPr lang="en-US" dirty="0"/>
          </a:p>
        </p:txBody>
      </p:sp>
      <p:sp>
        <p:nvSpPr>
          <p:cNvPr id="3" name="Content Placeholder 2"/>
          <p:cNvSpPr>
            <a:spLocks noGrp="1"/>
          </p:cNvSpPr>
          <p:nvPr>
            <p:ph idx="1"/>
          </p:nvPr>
        </p:nvSpPr>
        <p:spPr/>
        <p:txBody>
          <a:bodyPr>
            <a:normAutofit fontScale="85000" lnSpcReduction="20000"/>
          </a:bodyPr>
          <a:lstStyle/>
          <a:p>
            <a:r>
              <a:rPr lang="en-US" dirty="0"/>
              <a:t>New Mexico among 1st states to </a:t>
            </a:r>
            <a:r>
              <a:rPr lang="en-US" dirty="0" smtClean="0"/>
              <a:t>feel crisis  </a:t>
            </a:r>
            <a:r>
              <a:rPr lang="en-US" dirty="0"/>
              <a:t>effects in 2017 (NM Recycling Coalition)</a:t>
            </a:r>
            <a:r>
              <a:rPr lang="en-US" dirty="0" smtClean="0"/>
              <a:t>.</a:t>
            </a:r>
          </a:p>
          <a:p>
            <a:r>
              <a:rPr lang="en-US" dirty="0" smtClean="0"/>
              <a:t> </a:t>
            </a:r>
            <a:r>
              <a:rPr lang="en-US" dirty="0"/>
              <a:t>Many NM municipalities stopped receiving rebates in fall 2017</a:t>
            </a:r>
            <a:r>
              <a:rPr lang="en-US" dirty="0" smtClean="0"/>
              <a:t>.</a:t>
            </a:r>
          </a:p>
          <a:p>
            <a:r>
              <a:rPr lang="en-US" dirty="0" smtClean="0"/>
              <a:t> </a:t>
            </a:r>
            <a:r>
              <a:rPr lang="en-US" dirty="0"/>
              <a:t>There are slower line speeds, extra labor (50 new staff in Albuquerque) to meeting China’s new rules. </a:t>
            </a:r>
            <a:endParaRPr lang="en-US" dirty="0" smtClean="0"/>
          </a:p>
          <a:p>
            <a:r>
              <a:rPr lang="en-US" dirty="0" smtClean="0"/>
              <a:t>Same </a:t>
            </a:r>
            <a:r>
              <a:rPr lang="en-US" dirty="0"/>
              <a:t>for Las Cruces. Cities in NM beginning to see material pile up due to continuous low pricing. </a:t>
            </a:r>
            <a:endParaRPr lang="en-US" dirty="0" smtClean="0"/>
          </a:p>
          <a:p>
            <a:r>
              <a:rPr lang="en-US" dirty="0" smtClean="0"/>
              <a:t>Las </a:t>
            </a:r>
            <a:r>
              <a:rPr lang="en-US" dirty="0"/>
              <a:t>Cruces paying additional $40,000 a month; Santa Fe </a:t>
            </a:r>
            <a:r>
              <a:rPr lang="en-US" dirty="0" smtClean="0"/>
              <a:t>paying </a:t>
            </a:r>
            <a:r>
              <a:rPr lang="en-US" dirty="0"/>
              <a:t>$540,000</a:t>
            </a:r>
          </a:p>
          <a:p>
            <a:r>
              <a:rPr lang="en-US" dirty="0"/>
              <a:t>Las Cruces will inspect carts for contamination in S</a:t>
            </a:r>
            <a:r>
              <a:rPr lang="en-US" dirty="0" smtClean="0"/>
              <a:t>eptember </a:t>
            </a:r>
            <a:r>
              <a:rPr lang="en-US" dirty="0"/>
              <a:t>2018, and issue ‘Oops’ tag</a:t>
            </a:r>
            <a:r>
              <a:rPr lang="en-US" dirty="0" smtClean="0"/>
              <a:t>. (</a:t>
            </a:r>
            <a:r>
              <a:rPr lang="en-US" dirty="0" smtClean="0">
                <a:hlinkClick r:id="rId2"/>
              </a:rPr>
              <a:t>Waste Dive</a:t>
            </a:r>
            <a:r>
              <a:rPr lang="en-US" dirty="0" smtClean="0"/>
              <a:t>)</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6</a:t>
            </a:fld>
            <a:endParaRPr lang="en-US"/>
          </a:p>
        </p:txBody>
      </p:sp>
    </p:spTree>
    <p:extLst>
      <p:ext uri="{BB962C8B-B14F-4D97-AF65-F5344CB8AC3E}">
        <p14:creationId xmlns:p14="http://schemas.microsoft.com/office/powerpoint/2010/main" val="20187891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NMSU Declining in Recycling</a:t>
            </a:r>
            <a:endParaRPr lang="en-US" dirty="0"/>
          </a:p>
        </p:txBody>
      </p:sp>
      <p:sp>
        <p:nvSpPr>
          <p:cNvPr id="3" name="Content Placeholder 2"/>
          <p:cNvSpPr>
            <a:spLocks noGrp="1"/>
          </p:cNvSpPr>
          <p:nvPr>
            <p:ph idx="1"/>
          </p:nvPr>
        </p:nvSpPr>
        <p:spPr>
          <a:xfrm>
            <a:off x="457200" y="1600201"/>
            <a:ext cx="8229600" cy="1075724"/>
          </a:xfrm>
        </p:spPr>
        <p:txBody>
          <a:bodyPr/>
          <a:lstStyle/>
          <a:p>
            <a:pPr marL="0" indent="0">
              <a:buNone/>
            </a:pPr>
            <a:r>
              <a:rPr lang="en-US" dirty="0" smtClean="0"/>
              <a:t>Let’s take a look at the College of Business recycling systems?</a:t>
            </a:r>
            <a:endParaRPr lang="en-US" dirty="0"/>
          </a:p>
        </p:txBody>
      </p:sp>
      <p:pic>
        <p:nvPicPr>
          <p:cNvPr id="4" name="Picture 3"/>
          <p:cNvPicPr>
            <a:picLocks noChangeAspect="1"/>
          </p:cNvPicPr>
          <p:nvPr/>
        </p:nvPicPr>
        <p:blipFill>
          <a:blip r:embed="rId2"/>
          <a:stretch>
            <a:fillRect/>
          </a:stretch>
        </p:blipFill>
        <p:spPr>
          <a:xfrm>
            <a:off x="256599" y="2675925"/>
            <a:ext cx="3289300" cy="2463800"/>
          </a:xfrm>
          <a:prstGeom prst="rect">
            <a:avLst/>
          </a:prstGeom>
        </p:spPr>
      </p:pic>
      <p:pic>
        <p:nvPicPr>
          <p:cNvPr id="5" name="Picture 4"/>
          <p:cNvPicPr>
            <a:picLocks noChangeAspect="1"/>
          </p:cNvPicPr>
          <p:nvPr/>
        </p:nvPicPr>
        <p:blipFill>
          <a:blip r:embed="rId3"/>
          <a:stretch>
            <a:fillRect/>
          </a:stretch>
        </p:blipFill>
        <p:spPr>
          <a:xfrm>
            <a:off x="5397500" y="2940311"/>
            <a:ext cx="3289300" cy="2476500"/>
          </a:xfrm>
          <a:prstGeom prst="rect">
            <a:avLst/>
          </a:prstGeom>
        </p:spPr>
      </p:pic>
      <p:sp>
        <p:nvSpPr>
          <p:cNvPr id="6" name="Slide Number Placeholder 5"/>
          <p:cNvSpPr>
            <a:spLocks noGrp="1"/>
          </p:cNvSpPr>
          <p:nvPr>
            <p:ph type="sldNum" sz="quarter" idx="12"/>
          </p:nvPr>
        </p:nvSpPr>
        <p:spPr/>
        <p:txBody>
          <a:bodyPr/>
          <a:lstStyle/>
          <a:p>
            <a:fld id="{651FC063-5EA9-49AF-AFAF-D68C9E82B23B}" type="slidenum">
              <a:rPr lang="en-US" smtClean="0"/>
              <a:pPr/>
              <a:t>7</a:t>
            </a:fld>
            <a:endParaRPr lang="en-US"/>
          </a:p>
        </p:txBody>
      </p:sp>
    </p:spTree>
    <p:extLst>
      <p:ext uri="{BB962C8B-B14F-4D97-AF65-F5344CB8AC3E}">
        <p14:creationId xmlns:p14="http://schemas.microsoft.com/office/powerpoint/2010/main" val="39153769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988292" cy="1240511"/>
          </a:xfrm>
        </p:spPr>
        <p:txBody>
          <a:bodyPr>
            <a:noAutofit/>
          </a:bodyPr>
          <a:lstStyle/>
          <a:p>
            <a:r>
              <a:rPr lang="en-US" sz="2800" b="1" dirty="0" smtClean="0">
                <a:solidFill>
                  <a:srgbClr val="FF0000"/>
                </a:solidFill>
              </a:rPr>
              <a:t>Recycling in Business Complex Building moved from lobby and third floor locations to beneath the first floor stairwell</a:t>
            </a:r>
            <a:endParaRPr lang="en-US" sz="2800" b="1" dirty="0">
              <a:solidFill>
                <a:srgbClr val="FF0000"/>
              </a:solidFill>
            </a:endParaRPr>
          </a:p>
        </p:txBody>
      </p:sp>
      <p:pic>
        <p:nvPicPr>
          <p:cNvPr id="5" name="Picture 4" descr="things tell a story at NMSU.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975" y="1240511"/>
            <a:ext cx="7307952" cy="5480964"/>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8</a:t>
            </a:fld>
            <a:endParaRPr lang="en-US"/>
          </a:p>
        </p:txBody>
      </p:sp>
      <p:sp>
        <p:nvSpPr>
          <p:cNvPr id="6" name="Oval Callout 5"/>
          <p:cNvSpPr/>
          <p:nvPr/>
        </p:nvSpPr>
        <p:spPr>
          <a:xfrm>
            <a:off x="7086306" y="3433900"/>
            <a:ext cx="2057694" cy="1630710"/>
          </a:xfrm>
          <a:prstGeom prst="wedgeEllipseCallout">
            <a:avLst>
              <a:gd name="adj1" fmla="val -114547"/>
              <a:gd name="adj2" fmla="val -153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290117" y="3731819"/>
            <a:ext cx="1853884" cy="830997"/>
          </a:xfrm>
          <a:prstGeom prst="rect">
            <a:avLst/>
          </a:prstGeom>
          <a:noFill/>
        </p:spPr>
        <p:txBody>
          <a:bodyPr wrap="square" rtlCol="0">
            <a:spAutoFit/>
          </a:bodyPr>
          <a:lstStyle/>
          <a:p>
            <a:pPr algn="ctr"/>
            <a:r>
              <a:rPr lang="en-US" sz="2400" b="1" dirty="0" smtClean="0"/>
              <a:t>THINGS TELL A STORY</a:t>
            </a:r>
          </a:p>
        </p:txBody>
      </p:sp>
      <p:sp>
        <p:nvSpPr>
          <p:cNvPr id="8" name="Oval Callout 7"/>
          <p:cNvSpPr/>
          <p:nvPr/>
        </p:nvSpPr>
        <p:spPr>
          <a:xfrm>
            <a:off x="3464765" y="4212691"/>
            <a:ext cx="2810222" cy="2143660"/>
          </a:xfrm>
          <a:prstGeom prst="wedgeEllipseCallout">
            <a:avLst>
              <a:gd name="adj1" fmla="val -88327"/>
              <a:gd name="adj2" fmla="val -3476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684187" y="4510610"/>
            <a:ext cx="2590801" cy="1815882"/>
          </a:xfrm>
          <a:prstGeom prst="rect">
            <a:avLst/>
          </a:prstGeom>
          <a:noFill/>
        </p:spPr>
        <p:txBody>
          <a:bodyPr wrap="square" rtlCol="0">
            <a:spAutoFit/>
          </a:bodyPr>
          <a:lstStyle/>
          <a:p>
            <a:pPr algn="ctr"/>
            <a:r>
              <a:rPr lang="en-US" sz="2800" b="1" dirty="0" smtClean="0"/>
              <a:t>Observe the Micro-Spaces of THINGS telling a story</a:t>
            </a:r>
          </a:p>
        </p:txBody>
      </p:sp>
    </p:spTree>
    <p:extLst>
      <p:ext uri="{BB962C8B-B14F-4D97-AF65-F5344CB8AC3E}">
        <p14:creationId xmlns:p14="http://schemas.microsoft.com/office/powerpoint/2010/main" val="1552240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Two months ago there used to be 3</a:t>
            </a:r>
            <a:r>
              <a:rPr lang="en-US" sz="3200" baseline="30000" dirty="0" smtClean="0"/>
              <a:t>rd</a:t>
            </a:r>
            <a:r>
              <a:rPr lang="en-US" sz="3200" dirty="0" smtClean="0"/>
              <a:t> Floor Business Complex recycling center, with signage</a:t>
            </a:r>
            <a:endParaRPr lang="en-US" sz="3200" dirty="0"/>
          </a:p>
        </p:txBody>
      </p:sp>
      <p:pic>
        <p:nvPicPr>
          <p:cNvPr id="5" name="Picture 4" descr="Business Complex 3rd floor location of recycling.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00" y="1620914"/>
            <a:ext cx="6980604" cy="5237085"/>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9</a:t>
            </a:fld>
            <a:endParaRPr lang="en-US"/>
          </a:p>
        </p:txBody>
      </p:sp>
      <p:sp>
        <p:nvSpPr>
          <p:cNvPr id="6" name="Oval Callout 5"/>
          <p:cNvSpPr/>
          <p:nvPr/>
        </p:nvSpPr>
        <p:spPr>
          <a:xfrm>
            <a:off x="6333778" y="3433899"/>
            <a:ext cx="2810222" cy="2508785"/>
          </a:xfrm>
          <a:prstGeom prst="wedgeEllipseCallout">
            <a:avLst>
              <a:gd name="adj1" fmla="val -146904"/>
              <a:gd name="adj2" fmla="val -91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553200" y="3731819"/>
            <a:ext cx="2590801" cy="1569660"/>
          </a:xfrm>
          <a:prstGeom prst="rect">
            <a:avLst/>
          </a:prstGeom>
          <a:noFill/>
        </p:spPr>
        <p:txBody>
          <a:bodyPr wrap="square" rtlCol="0">
            <a:spAutoFit/>
          </a:bodyPr>
          <a:lstStyle/>
          <a:p>
            <a:pPr algn="ctr"/>
            <a:r>
              <a:rPr lang="en-US" sz="3200" b="1" dirty="0" smtClean="0"/>
              <a:t>ABSENCE of RECYCLE BINS TELL A STORY</a:t>
            </a:r>
          </a:p>
        </p:txBody>
      </p:sp>
    </p:spTree>
    <p:extLst>
      <p:ext uri="{BB962C8B-B14F-4D97-AF65-F5344CB8AC3E}">
        <p14:creationId xmlns:p14="http://schemas.microsoft.com/office/powerpoint/2010/main" val="169129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1967</TotalTime>
  <Words>1710</Words>
  <Application>Microsoft Macintosh PowerPoint</Application>
  <PresentationFormat>On-screen Show (4:3)</PresentationFormat>
  <Paragraphs>197</Paragraphs>
  <Slides>42</Slides>
  <Notes>3</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How to Enlighten Recycling Education in our University?</vt:lpstr>
      <vt:lpstr>Sun News, 2018 </vt:lpstr>
      <vt:lpstr>Japan and US</vt:lpstr>
      <vt:lpstr>If you throw away even half the paper you use in a year instead of recycling it, you increase your climate pollution by the same amount as driving 526 miles</vt:lpstr>
      <vt:lpstr>The Global Scale of Recycling</vt:lpstr>
      <vt:lpstr>New Mexico in Global Crisis</vt:lpstr>
      <vt:lpstr>Is NMSU Declining in Recycling</vt:lpstr>
      <vt:lpstr>Recycling in Business Complex Building moved from lobby and third floor locations to beneath the first floor stairwell</vt:lpstr>
      <vt:lpstr>Two months ago there used to be 3rd Floor Business Complex recycling center, with signage</vt:lpstr>
      <vt:lpstr>1st Floor Business  Complex has recycling all under stairway</vt:lpstr>
      <vt:lpstr>Location of Aluminum can/plastic recycling is in Business Complex 1st floor stairwell instead of near larger classrooms on all three floors</vt:lpstr>
      <vt:lpstr>Domenici Building – recycling is in stairwell instead</vt:lpstr>
      <vt:lpstr>Can we find a way to have recycling in main areas (Domenici Building example)</vt:lpstr>
      <vt:lpstr>Fourfold Faces &amp; Worlds of Storytelling</vt:lpstr>
      <vt:lpstr>LIVING STORIES: A river and a mountain now have legal rights of a person in New Zealand</vt:lpstr>
      <vt:lpstr>WWOK treats earth as a resource to be plundered </vt:lpstr>
      <vt:lpstr>ACTANTS are things  Things are material intra-acting with Social habits &amp; routines</vt:lpstr>
      <vt:lpstr>Antenarrative means Preparing in Advance for the Future Choosing Which Future to Actualize</vt:lpstr>
      <vt:lpstr>THE GAP BETWEEN 2 of the WORLDS</vt:lpstr>
      <vt:lpstr>A block between WORLD OF CULTURE &amp; WORLD OF LIFE</vt:lpstr>
      <vt:lpstr>FIRST ANTENARRATIVE  PROCESS IS DIALECTICAL</vt:lpstr>
      <vt:lpstr>World of Culture World of Technology is polluting World of Life</vt:lpstr>
      <vt:lpstr>Antenarrative PATH 2</vt:lpstr>
      <vt:lpstr>2nd ANTENARRATIVE PROCESS IS DIALOGICAL</vt:lpstr>
      <vt:lpstr>Walter Benjamin 1936</vt:lpstr>
      <vt:lpstr>IWOK Storytelling is Coming to an End</vt:lpstr>
      <vt:lpstr>4-Fold Storytelling Paradigm</vt:lpstr>
      <vt:lpstr>What does Søren Brier’s Cybersemiotics approach contribute Storytelling?</vt:lpstr>
      <vt:lpstr>Figure 27: Rendition of Brier’s Star Model of Cybersemiotics (Image by D. Boje, 2017) </vt:lpstr>
      <vt:lpstr>Definition of Autopoiesis </vt:lpstr>
      <vt:lpstr>Socioeconomic Consulting and Autopoiesis </vt:lpstr>
      <vt:lpstr>Figure 28: Autopoieses Crisscrossing Triadic Rhythms of Self-Care (figure original by D. M. Boje 2017) </vt:lpstr>
      <vt:lpstr>In Analyzing SEAM interviews/Observations/Focus Groups/Documents</vt:lpstr>
      <vt:lpstr>Signs Objects &amp; Interpretants in SEAM CONSULTING</vt:lpstr>
      <vt:lpstr>Things tell a story</vt:lpstr>
      <vt:lpstr>Antenarratives are processes </vt:lpstr>
      <vt:lpstr>Sign-Object-Interpretant Triadic (figure original by D. M. Boje, 2017)   </vt:lpstr>
      <vt:lpstr>The Agential Cut</vt:lpstr>
      <vt:lpstr>Figure 24: ζ-antenarrative Thirdness cusps of difference, infinitesimal, and disruption to narrative Firstness, and Secondness-counternarrative (figure original by D. M. Boje 2017) </vt:lpstr>
      <vt:lpstr>Narrative-Counternarrative</vt:lpstr>
      <vt:lpstr>Living Stories are DIALOGICAL</vt:lpstr>
      <vt:lpstr>Summary: How to Enlighten Recycling at Universities</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in Business Complex, Gutherie, and Dominici buildings has been changed recently</dc:title>
  <dc:creator>David Boje</dc:creator>
  <cp:lastModifiedBy>David Boje</cp:lastModifiedBy>
  <cp:revision>35</cp:revision>
  <dcterms:created xsi:type="dcterms:W3CDTF">2018-08-31T06:54:00Z</dcterms:created>
  <dcterms:modified xsi:type="dcterms:W3CDTF">2018-09-05T19:59:24Z</dcterms:modified>
</cp:coreProperties>
</file>